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2"/>
  </p:notesMasterIdLst>
  <p:sldIdLst>
    <p:sldId id="276" r:id="rId2"/>
    <p:sldId id="275" r:id="rId3"/>
    <p:sldId id="291" r:id="rId4"/>
    <p:sldId id="286" r:id="rId5"/>
    <p:sldId id="290" r:id="rId6"/>
    <p:sldId id="289" r:id="rId7"/>
    <p:sldId id="279" r:id="rId8"/>
    <p:sldId id="281" r:id="rId9"/>
    <p:sldId id="283" r:id="rId10"/>
    <p:sldId id="285" r:id="rId11"/>
    <p:sldId id="260" r:id="rId12"/>
    <p:sldId id="258" r:id="rId13"/>
    <p:sldId id="262" r:id="rId14"/>
    <p:sldId id="265" r:id="rId15"/>
    <p:sldId id="267" r:id="rId16"/>
    <p:sldId id="269" r:id="rId17"/>
    <p:sldId id="27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1F41A-A142-4D55-B2F6-BA15F5EC629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61EA3-F2E6-4C24-BB27-9DED65B0B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1EA3-F2E6-4C24-BB27-9DED65B0B63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1EA3-F2E6-4C24-BB27-9DED65B0B63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6419E-2DAD-4C3C-B15E-951D221C61C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A85A-F3CE-46A6-B3AB-AFA43CB77AF3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27A24-87AD-4A11-8559-ACACB4C0E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lessandra.fraschini@yahoo.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hyperlink" Target="mailto:info@istitutivinci.it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hyperlink" Target="mailto:docente.jedrkiewiczlaura@istitutivinci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hyperlink" Target="http://www.istitutivinci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mailto:consueloalampi@cavallotti.i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daria.aquili@aslam.it" TargetMode="External"/><Relationship Id="rId3" Type="http://schemas.openxmlformats.org/officeDocument/2006/relationships/hyperlink" Target="mailto:gaia.merlo@aslam.it" TargetMode="External"/><Relationship Id="rId7" Type="http://schemas.openxmlformats.org/officeDocument/2006/relationships/hyperlink" Target="mailto:lentate@aslam.it" TargetMode="External"/><Relationship Id="rId2" Type="http://schemas.openxmlformats.org/officeDocument/2006/relationships/hyperlink" Target="mailto:samarate@aslam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co.beppato@aslam.it" TargetMode="External"/><Relationship Id="rId5" Type="http://schemas.openxmlformats.org/officeDocument/2006/relationships/hyperlink" Target="mailto:magenta@aslam.it" TargetMode="External"/><Relationship Id="rId4" Type="http://schemas.openxmlformats.org/officeDocument/2006/relationships/hyperlink" Target="mailto:case.nuove@aslam.it" TargetMode="Externa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pticinomalpensa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irezione.gallarate@agenziaformativa.va.i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-accademia@libero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piagallarate.it" TargetMode="External"/><Relationship Id="rId2" Type="http://schemas.openxmlformats.org/officeDocument/2006/relationships/hyperlink" Target="http://www.cpiagallarate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ilvanalaface@liceogallarate.i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ia.minutolo@isisgaddarosselli.i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rancesco.puglisi@isisgaddarosselli.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azione@isfalconegallarate.gov.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bidirezionale orizzontale 7"/>
          <p:cNvSpPr/>
          <p:nvPr/>
        </p:nvSpPr>
        <p:spPr>
          <a:xfrm>
            <a:off x="4139952" y="3861048"/>
            <a:ext cx="1044116" cy="343026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1115616" y="2492896"/>
            <a:ext cx="2664000" cy="3024336"/>
            <a:chOff x="1115616" y="2348880"/>
            <a:chExt cx="2664000" cy="3168352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Rettangolo arrotondato 5"/>
            <p:cNvSpPr/>
            <p:nvPr/>
          </p:nvSpPr>
          <p:spPr>
            <a:xfrm>
              <a:off x="1115616" y="2348880"/>
              <a:ext cx="2664000" cy="3168352"/>
            </a:xfrm>
            <a:prstGeom prst="roundRect">
              <a:avLst/>
            </a:prstGeom>
            <a:grpFill/>
            <a:ln w="25400" cap="flat" cmpd="sng" algn="ctr">
              <a:solidFill>
                <a:srgbClr val="00206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rtlCol="0" anchor="ctr"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223628" y="2999564"/>
              <a:ext cx="2447976" cy="2031325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it-IT" sz="2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Polo Provinciale per</a:t>
              </a:r>
            </a:p>
            <a:p>
              <a:pPr algn="ctr"/>
              <a:r>
                <a:rPr lang="it-IT" sz="2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l’Orientamento degli </a:t>
              </a:r>
            </a:p>
            <a:p>
              <a:pPr algn="ctr"/>
              <a:r>
                <a:rPr lang="it-IT" sz="2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r>
                <a:rPr lang="it-IT" sz="2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lunni in uscita dal</a:t>
              </a:r>
            </a:p>
            <a:p>
              <a:pPr algn="ctr"/>
              <a:r>
                <a:rPr lang="it-IT" sz="2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</a:t>
              </a:r>
              <a:r>
                <a:rPr lang="it-IT" sz="2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rimo ciclo </a:t>
              </a:r>
            </a:p>
            <a:p>
              <a:pPr algn="ctr"/>
              <a:r>
                <a:rPr lang="it-IT" sz="2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d’istruzione </a:t>
              </a:r>
              <a:endParaRPr lang="it-IT" sz="2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436096" y="2492896"/>
            <a:ext cx="2664296" cy="3024584"/>
            <a:chOff x="5436096" y="2420888"/>
            <a:chExt cx="2664296" cy="3024584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ettangolo arrotondato 6"/>
            <p:cNvSpPr/>
            <p:nvPr/>
          </p:nvSpPr>
          <p:spPr>
            <a:xfrm>
              <a:off x="5436096" y="2420888"/>
              <a:ext cx="2664296" cy="3024584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00" b="1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508104" y="2924944"/>
              <a:ext cx="2457423" cy="2246769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it-IT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CTI</a:t>
              </a:r>
              <a:r>
                <a:rPr lang="it-IT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di Gallarate</a:t>
              </a:r>
            </a:p>
            <a:p>
              <a:pPr algn="ctr"/>
              <a:r>
                <a:rPr lang="it-IT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(rete di scuole statali per l’inclusione)</a:t>
              </a:r>
            </a:p>
            <a:p>
              <a:pPr algn="ctr"/>
              <a:r>
                <a:rPr lang="it-IT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</a:t>
              </a:r>
            </a:p>
            <a:p>
              <a:pPr algn="ctr"/>
              <a:r>
                <a:rPr lang="it-IT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altri istituti di II grado del territorio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0" y="476672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1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ORIENTAMENTO FAMIGLIE ALUNNI CON BISOGNI EDUCATIVI SPECIALI</a:t>
            </a:r>
          </a:p>
          <a:p>
            <a:pPr algn="ctr"/>
            <a:r>
              <a:rPr lang="it-IT" sz="24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30/11/2016</a:t>
            </a:r>
          </a:p>
          <a:p>
            <a:pPr algn="ctr"/>
            <a:r>
              <a:rPr lang="it-IT" sz="24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IC PONTI GALLARATE</a:t>
            </a:r>
            <a:endParaRPr lang="it-IT" sz="2400" b="1" spc="1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072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-387424"/>
            <a:ext cx="4860032" cy="1224136"/>
          </a:xfrm>
        </p:spPr>
        <p:txBody>
          <a:bodyPr>
            <a:normAutofit fontScale="90000"/>
          </a:bodyPr>
          <a:lstStyle/>
          <a:p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/>
            </a:r>
            <a:br>
              <a:rPr lang="it-IT" sz="1300" dirty="0" smtClean="0"/>
            </a:br>
            <a:r>
              <a:rPr lang="it-IT" sz="1300" dirty="0" smtClean="0"/>
              <a:t>Gallarate (VA) - Via </a:t>
            </a:r>
            <a:r>
              <a:rPr lang="it-IT" sz="1300" dirty="0" err="1" smtClean="0"/>
              <a:t>Bonomi</a:t>
            </a:r>
            <a:r>
              <a:rPr lang="it-IT" sz="1300" dirty="0" smtClean="0"/>
              <a:t>, 4</a:t>
            </a:r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it-IT" sz="1300" dirty="0" smtClean="0"/>
              <a:t>Tel. 0331.795141 - Fax 0331.784134</a:t>
            </a:r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it-IT" sz="1300" b="1" dirty="0" smtClean="0"/>
              <a:t>Liceo delle Scienze Umane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>
              <a:buNone/>
            </a:pPr>
            <a:endParaRPr lang="it-IT" sz="1800" u="heavy" dirty="0" smtClean="0"/>
          </a:p>
          <a:p>
            <a:pPr>
              <a:buNone/>
            </a:pPr>
            <a:endParaRPr lang="it-IT" sz="16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2200508"/>
            <a:ext cx="79928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it-IT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LICEO DELLE SCIENZE UMANE “SACRO CUORE”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1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 Gallarate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Durata: 5 anni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Referente BES:  Alessandra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Fraschini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2"/>
              </a:rPr>
              <a:t>e-mail: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2"/>
              </a:rPr>
              <a:t>alessandra.fraschini@yahoo.it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348.3311796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C:\Users\es\xDOC DF\PERSONALI\!Sacro Cuore\Varie\!Carta intestata\new\LOGO NUOVO SCUOLAparitaria\LOGO NUOVO SCUOLAparitaria_Page_1.jpe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456384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4464496" cy="1296144"/>
          </a:xfrm>
          <a:prstGeom prst="rect">
            <a:avLst/>
          </a:prstGeom>
          <a:noFill/>
        </p:spPr>
      </p:pic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5868144" y="2348880"/>
            <a:ext cx="2592288" cy="504056"/>
            <a:chOff x="12816" y="188"/>
            <a:chExt cx="4682" cy="891"/>
          </a:xfrm>
        </p:grpSpPr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16" y="648"/>
              <a:ext cx="4681" cy="431"/>
            </a:xfrm>
            <a:prstGeom prst="rect">
              <a:avLst/>
            </a:prstGeom>
            <a:noFill/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23" y="188"/>
              <a:ext cx="4670" cy="595"/>
            </a:xfrm>
            <a:prstGeom prst="rect">
              <a:avLst/>
            </a:prstGeom>
            <a:noFill/>
          </p:spPr>
        </p:pic>
      </p:grp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395536" y="2060848"/>
            <a:ext cx="3384376" cy="1152128"/>
            <a:chOff x="370" y="-2245"/>
            <a:chExt cx="8090" cy="2639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" y="-1787"/>
              <a:ext cx="2012" cy="431"/>
            </a:xfrm>
            <a:prstGeom prst="rect">
              <a:avLst/>
            </a:prstGeom>
            <a:noFill/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" y="-2245"/>
              <a:ext cx="2001" cy="473"/>
            </a:xfrm>
            <a:prstGeom prst="rect">
              <a:avLst/>
            </a:prstGeom>
            <a:noFill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70" y="-1787"/>
              <a:ext cx="2147" cy="431"/>
            </a:xfrm>
            <a:prstGeom prst="rect">
              <a:avLst/>
            </a:prstGeom>
            <a:noFill/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78" y="-2245"/>
              <a:ext cx="2135" cy="473"/>
            </a:xfrm>
            <a:prstGeom prst="rect">
              <a:avLst/>
            </a:prstGeom>
            <a:noFill/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08" y="-1787"/>
              <a:ext cx="402" cy="424"/>
            </a:xfrm>
            <a:prstGeom prst="rect">
              <a:avLst/>
            </a:prstGeom>
            <a:noFill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15" y="-2236"/>
              <a:ext cx="392" cy="459"/>
            </a:xfrm>
            <a:prstGeom prst="rect">
              <a:avLst/>
            </a:prstGeom>
            <a:noFill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45" y="-1787"/>
              <a:ext cx="3114" cy="431"/>
            </a:xfrm>
            <a:prstGeom prst="rect">
              <a:avLst/>
            </a:prstGeom>
            <a:noFill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53" y="-2245"/>
              <a:ext cx="3102" cy="473"/>
            </a:xfrm>
            <a:prstGeom prst="rect">
              <a:avLst/>
            </a:prstGeom>
            <a:noFill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53" y="-923"/>
              <a:ext cx="5728" cy="431"/>
            </a:xfrm>
            <a:prstGeom prst="rect">
              <a:avLst/>
            </a:prstGeom>
            <a:noFill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60" y="-1381"/>
              <a:ext cx="5716" cy="595"/>
            </a:xfrm>
            <a:prstGeom prst="rect">
              <a:avLst/>
            </a:prstGeom>
            <a:noFill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81" y="-767"/>
              <a:ext cx="376" cy="56"/>
            </a:xfrm>
            <a:prstGeom prst="rect">
              <a:avLst/>
            </a:prstGeom>
            <a:noFill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89" y="-1139"/>
              <a:ext cx="364" cy="51"/>
            </a:xfrm>
            <a:prstGeom prst="rect">
              <a:avLst/>
            </a:prstGeom>
            <a:noFill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35" y="-59"/>
              <a:ext cx="6534" cy="452"/>
            </a:xfrm>
            <a:prstGeom prst="rect">
              <a:avLst/>
            </a:prstGeom>
            <a:noFill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142" y="-541"/>
              <a:ext cx="6523" cy="496"/>
            </a:xfrm>
            <a:prstGeom prst="rect">
              <a:avLst/>
            </a:prstGeom>
            <a:noFill/>
          </p:spPr>
        </p:pic>
      </p:grp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5048" tIns="215832" rIns="10156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-80316"/>
            <a:ext cx="9144000" cy="41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5048" tIns="215832" rIns="10156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lang="en-US" u="sng" dirty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lang="en-US" u="sng" dirty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lang="en-US" u="sng" dirty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lang="en-US" u="sng" dirty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lang="en-US" u="sng" dirty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73513" algn="l"/>
              </a:tabLst>
            </a:pPr>
            <a:endParaRPr lang="en-US" u="sng" dirty="0">
              <a:latin typeface="Arial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51520" y="5733256"/>
            <a:ext cx="457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500" u="heavy" dirty="0"/>
              <a:t>Referente DSA: </a:t>
            </a:r>
          </a:p>
          <a:p>
            <a:pPr>
              <a:buNone/>
            </a:pPr>
            <a:r>
              <a:rPr lang="it-IT" sz="1500" dirty="0"/>
              <a:t>Laura </a:t>
            </a:r>
            <a:r>
              <a:rPr lang="it-IT" sz="1500" dirty="0" err="1"/>
              <a:t>Jedrkiewicz</a:t>
            </a:r>
            <a:r>
              <a:rPr lang="it-IT" sz="1500" dirty="0"/>
              <a:t> 338 938 78 67</a:t>
            </a:r>
          </a:p>
          <a:p>
            <a:pPr>
              <a:buNone/>
            </a:pPr>
            <a:r>
              <a:rPr lang="en-US" sz="1500" dirty="0">
                <a:hlinkClick r:id="rId20"/>
              </a:rPr>
              <a:t>docente.jedrkiewiczlaura@istitutivinci.it</a:t>
            </a:r>
            <a:r>
              <a:rPr lang="en-US" sz="1500" dirty="0"/>
              <a:t>      </a:t>
            </a:r>
            <a:r>
              <a:rPr lang="en-US" sz="1500" dirty="0" smtClean="0"/>
              <a:t> </a:t>
            </a:r>
            <a:endParaRPr lang="it-IT" sz="1500" dirty="0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3923928" y="4725144"/>
            <a:ext cx="1406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sng" strike="noStrike" cap="none" normalizeH="0" baseline="0" dirty="0" smtClean="0">
                <a:ln>
                  <a:noFill/>
                </a:ln>
                <a:solidFill>
                  <a:srgbClr val="0462C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21"/>
              </a:rPr>
              <a:t>info@istitutivinci.it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sng" strike="noStrike" cap="none" normalizeH="0" baseline="0" dirty="0" smtClean="0">
                <a:ln>
                  <a:noFill/>
                </a:ln>
                <a:solidFill>
                  <a:srgbClr val="0462C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22"/>
              </a:rPr>
              <a:t>www.istitutivinci.it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2627784" y="5301208"/>
            <a:ext cx="4085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Entrambi gli indirizzi vanno dalla 1° alla 5°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467544" y="328498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Gallarate</a:t>
            </a:r>
          </a:p>
          <a:p>
            <a:r>
              <a:rPr lang="it-IT" dirty="0" err="1" smtClean="0"/>
              <a:t>A.Ferrarin</a:t>
            </a:r>
            <a:endParaRPr lang="it-IT" dirty="0" smtClean="0"/>
          </a:p>
          <a:p>
            <a:r>
              <a:rPr lang="it-IT" dirty="0" smtClean="0"/>
              <a:t>Via Mantova, 6</a:t>
            </a:r>
          </a:p>
          <a:p>
            <a:r>
              <a:rPr lang="it-IT" dirty="0" smtClean="0"/>
              <a:t>0331 780290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2843808" y="328498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Varese</a:t>
            </a:r>
          </a:p>
          <a:p>
            <a:r>
              <a:rPr lang="it-IT" dirty="0" smtClean="0"/>
              <a:t>Città di Varese</a:t>
            </a:r>
          </a:p>
          <a:p>
            <a:r>
              <a:rPr lang="it-IT" dirty="0" smtClean="0"/>
              <a:t>Via Tonale,41</a:t>
            </a:r>
          </a:p>
          <a:p>
            <a:r>
              <a:rPr lang="it-IT" dirty="0" smtClean="0"/>
              <a:t>0332 287982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7092280" y="335699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Gallarate</a:t>
            </a:r>
          </a:p>
          <a:p>
            <a:r>
              <a:rPr lang="it-IT" dirty="0" smtClean="0"/>
              <a:t>Piero Chiara</a:t>
            </a:r>
          </a:p>
          <a:p>
            <a:r>
              <a:rPr lang="it-IT" dirty="0" smtClean="0"/>
              <a:t>Via Mantova, 6</a:t>
            </a:r>
          </a:p>
          <a:p>
            <a:r>
              <a:rPr lang="it-IT" dirty="0" smtClean="0"/>
              <a:t>0331 780290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2599" y="158933"/>
            <a:ext cx="7704856" cy="720080"/>
          </a:xfrm>
        </p:spPr>
        <p:txBody>
          <a:bodyPr>
            <a:normAutofit/>
          </a:bodyPr>
          <a:lstStyle/>
          <a:p>
            <a:r>
              <a:rPr lang="it-IT" sz="2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ISTITUTI SCOLASTICI PARITARI</a:t>
            </a:r>
            <a:endParaRPr lang="it-IT" sz="2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772670" cy="69037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23528" y="692696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3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F.CAVALLOTTI – K.WOJTYLA – </a:t>
            </a:r>
            <a:r>
              <a:rPr lang="it-IT" sz="23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SIAI MARCHETTI</a:t>
            </a:r>
          </a:p>
          <a:p>
            <a:r>
              <a:rPr lang="it-IT" sz="18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it-IT" sz="1800" b="1" i="1" spc="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Cassano</a:t>
            </a:r>
            <a:r>
              <a:rPr lang="it-IT" sz="18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i="1" spc="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Magnago</a:t>
            </a:r>
            <a:r>
              <a:rPr lang="it-IT" sz="18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it-IT" sz="18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Busto Arsizio</a:t>
            </a:r>
            <a:endParaRPr lang="it-IT" sz="1800" b="1" i="1" spc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711829"/>
            <a:ext cx="4284476" cy="2880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300" b="1" i="1" spc="3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it-IT" sz="1300" b="1" i="1" spc="3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LICEO SPORTIVO</a:t>
            </a:r>
          </a:p>
          <a:p>
            <a:pPr algn="l"/>
            <a:endParaRPr lang="it-IT" sz="1300" b="1" i="1" spc="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LICEO LINGUISTICO </a:t>
            </a:r>
          </a:p>
          <a:p>
            <a:pPr algn="l"/>
            <a:r>
              <a:rPr lang="it-IT" sz="1300" b="1" i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3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LINGUE ORIENTALI)</a:t>
            </a:r>
          </a:p>
          <a:p>
            <a:pPr algn="l"/>
            <a:endParaRPr lang="it-IT" sz="1300" b="1" i="1" spc="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AMMINISTRAZIONE, FINANZA e MARKETING</a:t>
            </a:r>
          </a:p>
          <a:p>
            <a:pPr algn="l"/>
            <a:endParaRPr lang="it-IT" sz="1300" b="1" i="1" spc="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COSTRUZIONI, AMBIENTE e TERRITORIO (BIOEDILIZIA)</a:t>
            </a:r>
            <a:endParaRPr lang="it-IT" sz="1300" b="1" i="1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355976" y="1556792"/>
            <a:ext cx="4536504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300" b="1" i="1" spc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1300" b="1" i="1" spc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&gt;SCUOLA ALBERGHIERA</a:t>
            </a:r>
          </a:p>
          <a:p>
            <a:pPr algn="l"/>
            <a:endParaRPr lang="it-IT" sz="1300" b="1" i="1" spc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ELETTRONICA ed ELETTROTECNICA</a:t>
            </a:r>
          </a:p>
          <a:p>
            <a:pPr algn="l"/>
            <a:endParaRPr lang="it-IT" sz="1300" b="1" i="1" spc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INFORMATICA e TELECOMUNICAZIONI</a:t>
            </a:r>
          </a:p>
          <a:p>
            <a:pPr algn="l"/>
            <a:endParaRPr lang="it-IT" sz="1300" b="1" i="1" spc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TRASPORTI e LOGISTICA </a:t>
            </a:r>
          </a:p>
          <a:p>
            <a:pPr algn="l"/>
            <a:r>
              <a:rPr lang="it-IT" sz="13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(COSTRUZ. AERONAUTICHE)</a:t>
            </a:r>
          </a:p>
          <a:p>
            <a:pPr algn="l"/>
            <a:endParaRPr lang="it-IT" sz="1300" b="1" i="1" spc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300" b="1" i="1" spc="3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it-IT" sz="13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LICEO SCIENZE UMANE (ARTI DELLO SPETTACOLO)</a:t>
            </a:r>
            <a:endParaRPr lang="it-IT" sz="1300" b="1" i="1" spc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75928" y="4725144"/>
            <a:ext cx="4284476" cy="87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800" b="1" i="1" spc="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9738" y="4763294"/>
            <a:ext cx="3952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DURATA CORSI: 5 ANNI</a:t>
            </a:r>
            <a:endParaRPr lang="it-IT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5928" y="5170069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REFERENTE: DOTT.SSA CONSUELO ALAMPI </a:t>
            </a:r>
          </a:p>
          <a:p>
            <a:r>
              <a:rPr lang="it-IT" sz="2000" dirty="0" smtClean="0"/>
              <a:t>Tel. 0331.200416 – 347.05.33.390  mail: </a:t>
            </a:r>
            <a:r>
              <a:rPr lang="it-IT" sz="2200" dirty="0" smtClean="0">
                <a:hlinkClick r:id="rId4"/>
              </a:rPr>
              <a:t>consueloalampi@cavallotti.it</a:t>
            </a:r>
            <a:endParaRPr lang="it-IT" sz="2200" dirty="0" smtClean="0"/>
          </a:p>
          <a:p>
            <a:pPr algn="ctr"/>
            <a:endParaRPr lang="it-IT" sz="1400" dirty="0"/>
          </a:p>
          <a:p>
            <a:pPr algn="ctr"/>
            <a:r>
              <a:rPr lang="it-IT" sz="3200" dirty="0" smtClean="0"/>
              <a:t>WWW.CAVALLOTTI.IT</a:t>
            </a:r>
            <a:r>
              <a:rPr lang="it-IT" sz="4000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04087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858000" cy="1079924"/>
          </a:xfrm>
        </p:spPr>
        <p:txBody>
          <a:bodyPr>
            <a:normAutofit fontScale="90000"/>
          </a:bodyPr>
          <a:lstStyle/>
          <a:p>
            <a:r>
              <a:rPr lang="it-IT" sz="5300" dirty="0" smtClean="0">
                <a:solidFill>
                  <a:schemeClr val="bg1"/>
                </a:solidFill>
              </a:rPr>
              <a:t>CFP PROMOS </a:t>
            </a:r>
            <a:r>
              <a:rPr lang="it-IT" sz="4800" dirty="0" smtClean="0">
                <a:solidFill>
                  <a:schemeClr val="bg1"/>
                </a:solidFill>
              </a:rPr>
              <a:t/>
            </a:r>
            <a:br>
              <a:rPr lang="it-IT" sz="4800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di Cassano </a:t>
            </a:r>
            <a:r>
              <a:rPr lang="it-IT" dirty="0" err="1" smtClean="0">
                <a:solidFill>
                  <a:schemeClr val="bg1"/>
                </a:solidFill>
              </a:rPr>
              <a:t>Magnago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356834"/>
            <a:ext cx="8424936" cy="391517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PERCORSI DI ISTRUZIONE E FORMAZIONE PROFESSIONALE </a:t>
            </a:r>
          </a:p>
          <a:p>
            <a:pPr algn="just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AREA SERVIZI D’IMPRESA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it-IT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AMMINISTRATIVO SEGRETARIALE – INFORMATICA GESTIONALE (DURATA TRIENNALE)</a:t>
            </a:r>
          </a:p>
          <a:p>
            <a:pPr marL="342900" indent="-342900" algn="l">
              <a:buFontTx/>
              <a:buChar char="-"/>
            </a:pPr>
            <a:r>
              <a:rPr lang="it-IT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TECNICO DEI SERVIZI D’IMPRESA – INFORMATICA GESTIONALE (QUARTO ANNO INTEGRATIVO- DURATA UN ANNO)</a:t>
            </a:r>
          </a:p>
          <a:p>
            <a:pPr algn="l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it-IT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Referente: Carlo </a:t>
            </a:r>
            <a:r>
              <a:rPr lang="it-IT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Raimondi</a:t>
            </a:r>
            <a:endParaRPr lang="it-IT" sz="3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it-IT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Tel. 0331 78 51 95 	</a:t>
            </a:r>
          </a:p>
          <a:p>
            <a:pPr algn="l"/>
            <a:r>
              <a:rPr lang="it-IT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</a:t>
            </a:r>
            <a:r>
              <a:rPr lang="it-IT" sz="3100" dirty="0" smtClean="0">
                <a:solidFill>
                  <a:schemeClr val="bg1"/>
                </a:solidFill>
              </a:rPr>
              <a:t>coordinamento@promosformazione.it</a:t>
            </a:r>
            <a:endParaRPr lang="it-IT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490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18564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10000"/>
                  </a:schemeClr>
                </a:solidFill>
              </a:rPr>
              <a:t>Fondazione </a:t>
            </a:r>
            <a:r>
              <a:rPr lang="it-IT" dirty="0" err="1" smtClean="0">
                <a:solidFill>
                  <a:schemeClr val="tx2">
                    <a:lumMod val="10000"/>
                  </a:schemeClr>
                </a:solidFill>
              </a:rPr>
              <a:t>Enaip</a:t>
            </a:r>
            <a:r>
              <a:rPr lang="it-IT" dirty="0" smtClean="0">
                <a:solidFill>
                  <a:schemeClr val="tx2">
                    <a:lumMod val="10000"/>
                  </a:schemeClr>
                </a:solidFill>
              </a:rPr>
              <a:t> Lombardia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>
                <a:solidFill>
                  <a:schemeClr val="tx2">
                    <a:lumMod val="10000"/>
                  </a:schemeClr>
                </a:solidFill>
              </a:rPr>
              <a:t>sede di Busto Arsizio</a:t>
            </a:r>
            <a:endParaRPr lang="it-IT" sz="27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352928" cy="453650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Indirizzi di studio (corsi triennali e quarto anno)</a:t>
            </a:r>
          </a:p>
          <a:p>
            <a:pPr algn="just"/>
            <a:r>
              <a:rPr lang="it-IT" b="1" dirty="0" smtClean="0">
                <a:solidFill>
                  <a:schemeClr val="tx1"/>
                </a:solidFill>
              </a:rPr>
              <a:t>Corsi triennali con la possibilità di un quarto anno </a:t>
            </a:r>
          </a:p>
          <a:p>
            <a:pPr algn="just"/>
            <a:r>
              <a:rPr lang="it-IT" b="1" dirty="0" smtClean="0">
                <a:solidFill>
                  <a:schemeClr val="tx1"/>
                </a:solidFill>
              </a:rPr>
              <a:t> prosecuzione degli studi con corso Ifts (1 anno) e ITS ( 2 anni)</a:t>
            </a:r>
          </a:p>
          <a:p>
            <a:pPr algn="just"/>
            <a:r>
              <a:rPr lang="it-IT" b="1" u="sng" dirty="0" smtClean="0">
                <a:solidFill>
                  <a:schemeClr val="bg1"/>
                </a:solidFill>
              </a:rPr>
              <a:t>Triennio:</a:t>
            </a:r>
          </a:p>
          <a:p>
            <a:pPr algn="just"/>
            <a:r>
              <a:rPr lang="it-IT" b="1" dirty="0" smtClean="0">
                <a:solidFill>
                  <a:schemeClr val="tx1"/>
                </a:solidFill>
              </a:rPr>
              <a:t>Aiuto </a:t>
            </a:r>
            <a:r>
              <a:rPr lang="it-IT" b="1" dirty="0">
                <a:solidFill>
                  <a:schemeClr val="tx1"/>
                </a:solidFill>
              </a:rPr>
              <a:t>cuoco </a:t>
            </a:r>
            <a:r>
              <a:rPr lang="it-IT" b="1" dirty="0" smtClean="0">
                <a:solidFill>
                  <a:schemeClr val="tx1"/>
                </a:solidFill>
              </a:rPr>
              <a:t> - </a:t>
            </a:r>
            <a:r>
              <a:rPr lang="it-IT" b="1" dirty="0">
                <a:solidFill>
                  <a:schemeClr val="tx1"/>
                </a:solidFill>
              </a:rPr>
              <a:t>Addetto sala bar </a:t>
            </a:r>
            <a:r>
              <a:rPr lang="it-IT" b="1" dirty="0" smtClean="0">
                <a:solidFill>
                  <a:schemeClr val="tx1"/>
                </a:solidFill>
              </a:rPr>
              <a:t> - </a:t>
            </a:r>
            <a:r>
              <a:rPr lang="it-IT" b="1" dirty="0">
                <a:solidFill>
                  <a:schemeClr val="tx1"/>
                </a:solidFill>
              </a:rPr>
              <a:t>Panettiere e Pasticciere </a:t>
            </a:r>
            <a:endParaRPr lang="it-IT" b="1" dirty="0" smtClean="0">
              <a:solidFill>
                <a:schemeClr val="tx1"/>
              </a:solidFill>
            </a:endParaRPr>
          </a:p>
          <a:p>
            <a:pPr algn="just"/>
            <a:r>
              <a:rPr lang="it-IT" b="1" dirty="0" smtClean="0">
                <a:solidFill>
                  <a:schemeClr val="tx1"/>
                </a:solidFill>
              </a:rPr>
              <a:t>Operatore </a:t>
            </a:r>
            <a:r>
              <a:rPr lang="it-IT" b="1" dirty="0">
                <a:solidFill>
                  <a:schemeClr val="tx1"/>
                </a:solidFill>
              </a:rPr>
              <a:t>elettrico </a:t>
            </a:r>
            <a:r>
              <a:rPr lang="it-IT" b="1" dirty="0" smtClean="0">
                <a:solidFill>
                  <a:schemeClr val="tx1"/>
                </a:solidFill>
              </a:rPr>
              <a:t>- Operatore </a:t>
            </a:r>
            <a:r>
              <a:rPr lang="it-IT" b="1" dirty="0">
                <a:solidFill>
                  <a:schemeClr val="tx1"/>
                </a:solidFill>
              </a:rPr>
              <a:t>agricolo </a:t>
            </a:r>
            <a:endParaRPr lang="it-IT" b="1" dirty="0" smtClean="0">
              <a:solidFill>
                <a:schemeClr val="tx1"/>
              </a:solidFill>
            </a:endParaRP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Panettiere e Pasticciere </a:t>
            </a:r>
            <a:r>
              <a:rPr lang="it-IT" b="1" dirty="0" smtClean="0">
                <a:solidFill>
                  <a:schemeClr val="tx1"/>
                </a:solidFill>
              </a:rPr>
              <a:t>-Riservato </a:t>
            </a:r>
            <a:r>
              <a:rPr lang="it-IT" b="1" dirty="0">
                <a:solidFill>
                  <a:schemeClr val="tx1"/>
                </a:solidFill>
              </a:rPr>
              <a:t>allievi disabili</a:t>
            </a:r>
          </a:p>
          <a:p>
            <a:pPr algn="just"/>
            <a:r>
              <a:rPr lang="it-IT" b="1" u="sng" dirty="0" smtClean="0">
                <a:solidFill>
                  <a:schemeClr val="bg1"/>
                </a:solidFill>
              </a:rPr>
              <a:t>Quarto anno:</a:t>
            </a:r>
          </a:p>
          <a:p>
            <a:pPr algn="l"/>
            <a:r>
              <a:rPr lang="it-IT" b="1" dirty="0" smtClean="0">
                <a:solidFill>
                  <a:schemeClr val="tx1"/>
                </a:solidFill>
              </a:rPr>
              <a:t>Tecnico </a:t>
            </a:r>
            <a:r>
              <a:rPr lang="it-IT" b="1" dirty="0">
                <a:solidFill>
                  <a:schemeClr val="tx1"/>
                </a:solidFill>
              </a:rPr>
              <a:t>di Cucina 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- </a:t>
            </a:r>
            <a:r>
              <a:rPr lang="it-IT" b="1" dirty="0">
                <a:solidFill>
                  <a:schemeClr val="tx1"/>
                </a:solidFill>
              </a:rPr>
              <a:t>Tecnico di sala e </a:t>
            </a:r>
            <a:r>
              <a:rPr lang="it-IT" b="1" dirty="0" smtClean="0">
                <a:solidFill>
                  <a:schemeClr val="tx1"/>
                </a:solidFill>
              </a:rPr>
              <a:t>bar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-Tecnico </a:t>
            </a:r>
            <a:r>
              <a:rPr lang="it-IT" b="1" dirty="0">
                <a:solidFill>
                  <a:schemeClr val="tx1"/>
                </a:solidFill>
              </a:rPr>
              <a:t>delle trasformazioni </a:t>
            </a:r>
            <a:r>
              <a:rPr lang="it-IT" b="1" dirty="0" smtClean="0">
                <a:solidFill>
                  <a:schemeClr val="tx1"/>
                </a:solidFill>
              </a:rPr>
              <a:t>agroalimentari 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-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Tecnico elettrico -Tecnico agricolo</a:t>
            </a:r>
          </a:p>
          <a:p>
            <a:endParaRPr lang="it-IT" b="1" dirty="0" smtClean="0">
              <a:solidFill>
                <a:schemeClr val="tx1"/>
              </a:solidFill>
            </a:endParaRPr>
          </a:p>
          <a:p>
            <a:pPr algn="just"/>
            <a:r>
              <a:rPr lang="it-IT" b="1" dirty="0" smtClean="0">
                <a:solidFill>
                  <a:schemeClr val="tx1"/>
                </a:solidFill>
              </a:rPr>
              <a:t>Riferimenti:</a:t>
            </a: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Enaip Busto Arsizio, Viale Stelvio 143/171 </a:t>
            </a:r>
            <a:endParaRPr lang="it-IT" b="1" dirty="0" smtClean="0">
              <a:solidFill>
                <a:schemeClr val="tx1"/>
              </a:solidFill>
            </a:endParaRPr>
          </a:p>
          <a:p>
            <a:pPr algn="just"/>
            <a:r>
              <a:rPr lang="it-IT" b="1" dirty="0" smtClean="0">
                <a:solidFill>
                  <a:schemeClr val="tx1"/>
                </a:solidFill>
              </a:rPr>
              <a:t>Telefono </a:t>
            </a:r>
            <a:r>
              <a:rPr lang="it-IT" b="1" dirty="0">
                <a:solidFill>
                  <a:schemeClr val="tx1"/>
                </a:solidFill>
              </a:rPr>
              <a:t>033137211 </a:t>
            </a:r>
            <a:r>
              <a:rPr lang="it-IT" b="1" dirty="0" smtClean="0">
                <a:solidFill>
                  <a:schemeClr val="tx1"/>
                </a:solidFill>
              </a:rPr>
              <a:t>                       paolo.zuffinetti@enaip.lombardia.it </a:t>
            </a:r>
          </a:p>
          <a:p>
            <a:pPr algn="just"/>
            <a:endParaRPr lang="it-IT" b="1" dirty="0" smtClean="0">
              <a:solidFill>
                <a:schemeClr val="tx1"/>
              </a:solidFill>
            </a:endParaRPr>
          </a:p>
          <a:p>
            <a:endParaRPr lang="it-IT" b="1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enaip logo pantone cop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6466"/>
            <a:ext cx="1023620" cy="470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7204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5257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600" dirty="0" err="1" smtClean="0">
                <a:solidFill>
                  <a:srgbClr val="0070C0"/>
                </a:solidFill>
              </a:rPr>
              <a:t>aslam</a:t>
            </a:r>
            <a:r>
              <a:rPr lang="it-IT" altLang="it-IT" sz="3600" dirty="0" smtClean="0"/>
              <a:t> </a:t>
            </a:r>
            <a:r>
              <a:rPr lang="it-IT" altLang="it-IT" sz="3600" dirty="0" smtClean="0">
                <a:solidFill>
                  <a:srgbClr val="0070C0"/>
                </a:solidFill>
              </a:rPr>
              <a:t>cooperativa sociale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7543800" cy="21336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defRPr/>
            </a:pPr>
            <a:endParaRPr lang="it-IT" sz="4800" b="1" dirty="0" smtClean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r>
              <a:rPr lang="it-IT" sz="4800" b="1" dirty="0" smtClean="0">
                <a:solidFill>
                  <a:schemeClr val="bg1"/>
                </a:solidFill>
              </a:rPr>
              <a:t>Sede di San Macario di Samarate (VA) </a:t>
            </a:r>
            <a:r>
              <a:rPr lang="it-IT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Via San Francesco 2 – Tel. 0331236171 – </a:t>
            </a:r>
            <a:r>
              <a:rPr lang="it-IT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s</a:t>
            </a:r>
            <a:r>
              <a:rPr lang="it-IT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amarate@aslam.it</a:t>
            </a:r>
            <a:endParaRPr lang="it-IT" sz="4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meccanico (Qualifica triennale) – Durata 3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Tecnico per l’automazione industriale (Diploma di Quarto anno) – Durata 4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it-IT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ai servizi di vendita (Qualifica triennale) Durata 3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Tecnico commerciale delle vendite (Diploma di Quarto anno) – Durata 4 anni</a:t>
            </a:r>
          </a:p>
          <a:p>
            <a:pPr algn="l" eaLnBrk="1" hangingPunct="1">
              <a:defRPr/>
            </a:pP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Referente BES: Gaia Merlo – </a:t>
            </a: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gaia.merlo@aslam.it</a:t>
            </a: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eaLnBrk="1" hangingPunct="1">
              <a:defRPr/>
            </a:pPr>
            <a:endParaRPr lang="it-IT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defRPr/>
            </a:pPr>
            <a:r>
              <a:rPr lang="it-IT" sz="4800" b="1" dirty="0" smtClean="0">
                <a:solidFill>
                  <a:schemeClr val="bg1"/>
                </a:solidFill>
              </a:rPr>
              <a:t>Sede di Case Nuove di Somma Lombardo (VA) </a:t>
            </a:r>
            <a:r>
              <a:rPr lang="it-IT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Via L. Da Vinci 5 – Tel. 03311820047 – </a:t>
            </a:r>
            <a:r>
              <a:rPr lang="it-IT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case.nuove@aslam.it</a:t>
            </a:r>
            <a:endParaRPr lang="it-IT" sz="4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alla riparazione dei veicoli a motore – manutenzione di aeromobili (Qualifica triennale) – Durata 3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Tecnico riparatore di veicoli a motore – manutenzione di aeromobili (Diploma di Quarto anno) – Durata 4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it-IT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dei sistemi e dei servizi logistici (Qualifica triennale) – Durata 3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Tecnico dei sistemi d’impresa – servizi logistici (Diploma di Quarto anno) – Durata 4 anni</a:t>
            </a:r>
          </a:p>
          <a:p>
            <a:pPr algn="l" eaLnBrk="1" hangingPunct="1">
              <a:defRPr/>
            </a:pP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Referente BES: Silvia Sartori – silvia.sartori@aslam.it</a:t>
            </a:r>
          </a:p>
          <a:p>
            <a:pPr algn="l" eaLnBrk="1" hangingPunct="1">
              <a:defRPr/>
            </a:pPr>
            <a:endParaRPr lang="it-IT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defRPr/>
            </a:pPr>
            <a:r>
              <a:rPr lang="it-IT" sz="4800" b="1" dirty="0" smtClean="0">
                <a:solidFill>
                  <a:schemeClr val="bg1"/>
                </a:solidFill>
              </a:rPr>
              <a:t>Sede di Magenta (MI) </a:t>
            </a:r>
            <a:r>
              <a:rPr lang="it-IT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Via </a:t>
            </a:r>
            <a:r>
              <a:rPr lang="it-IT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Mazenta</a:t>
            </a:r>
            <a:r>
              <a:rPr lang="it-IT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– Tel. 0297285428 – </a:t>
            </a:r>
            <a:r>
              <a:rPr lang="it-IT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magenta@aslam.it</a:t>
            </a:r>
            <a:endParaRPr lang="it-IT" sz="4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di impianti termoidraulici (Qualifica triennale) – Durata 3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Tecnico impianti termici (Diploma di Quarto anno) – Durata 4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it-IT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meccanico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saldocarpenteria</a:t>
            </a:r>
            <a:endParaRPr lang="it-IT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defRPr/>
            </a:pP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pt-B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Referente BES: Marco Beppato – </a:t>
            </a:r>
            <a:r>
              <a:rPr lang="pt-B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marco.beppato@aslam.it</a:t>
            </a:r>
            <a:r>
              <a:rPr lang="pt-B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it-IT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defRPr/>
            </a:pPr>
            <a:r>
              <a:rPr lang="it-IT" sz="4800" b="1" dirty="0" smtClean="0">
                <a:solidFill>
                  <a:schemeClr val="bg1"/>
                </a:solidFill>
              </a:rPr>
              <a:t>Sede di Lentate sul Seveso (MB) </a:t>
            </a:r>
            <a:r>
              <a:rPr lang="it-IT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Via XXIV Maggio </a:t>
            </a:r>
            <a:r>
              <a:rPr lang="it-IT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Fraz</a:t>
            </a:r>
            <a:r>
              <a:rPr lang="it-IT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Camnago – Tel. 03621570156 – </a:t>
            </a:r>
            <a:r>
              <a:rPr lang="it-IT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lentate@aslam.it</a:t>
            </a:r>
            <a:endParaRPr lang="it-IT" sz="4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del legno (Qualifica triennale) – Durata 3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Tecnico del legno (Diploma di Quarto anno) – Durata 4 anni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it-IT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Operatore edile (Qualifica triennale) – Durata 3 anni</a:t>
            </a:r>
          </a:p>
          <a:p>
            <a:pPr algn="l" eaLnBrk="1" hangingPunct="1">
              <a:defRPr/>
            </a:pP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Referente BES: Daria </a:t>
            </a:r>
            <a:r>
              <a:rPr lang="it-IT" sz="4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Aquili</a:t>
            </a: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daria.aquili@aslam.it</a:t>
            </a:r>
            <a:r>
              <a:rPr lang="it-IT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it-IT" sz="1200" dirty="0" smtClean="0"/>
          </a:p>
        </p:txBody>
      </p:sp>
      <p:pic>
        <p:nvPicPr>
          <p:cNvPr id="2052" name="Immagin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88640"/>
            <a:ext cx="1152128" cy="6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043608" y="4365104"/>
            <a:ext cx="4680520" cy="208823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149080"/>
            <a:ext cx="4680520" cy="2209314"/>
          </a:xfrm>
        </p:spPr>
        <p:txBody>
          <a:bodyPr>
            <a:normAutofit fontScale="90000"/>
          </a:bodyPr>
          <a:lstStyle/>
          <a:p>
            <a:r>
              <a:rPr lang="it-IT" sz="2000" b="1" dirty="0" smtClean="0">
                <a:cs typeface="Arial" pitchFamily="34" charset="0"/>
              </a:rPr>
              <a:t/>
            </a:r>
            <a:br>
              <a:rPr lang="it-IT" sz="2000" b="1" dirty="0" smtClean="0">
                <a:cs typeface="Arial" pitchFamily="34" charset="0"/>
              </a:rPr>
            </a:b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</a:b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it-IT" sz="1800" b="1" dirty="0" smtClean="0">
                <a:cs typeface="Arial" pitchFamily="34" charset="0"/>
              </a:rPr>
              <a:t>CFP TICINO MALPENSA </a:t>
            </a:r>
            <a:br>
              <a:rPr lang="it-IT" sz="1800" b="1" dirty="0" smtClean="0">
                <a:cs typeface="Arial" pitchFamily="34" charset="0"/>
              </a:rPr>
            </a:br>
            <a:r>
              <a:rPr lang="it-IT" sz="2000" dirty="0" smtClean="0">
                <a:cs typeface="Arial" pitchFamily="34" charset="0"/>
              </a:rPr>
              <a:t>Somma Lombardo, Via Visconti di Modrone,12</a:t>
            </a:r>
            <a:br>
              <a:rPr lang="it-IT" sz="2000" dirty="0" smtClean="0">
                <a:cs typeface="Arial" pitchFamily="34" charset="0"/>
              </a:rPr>
            </a:br>
            <a:r>
              <a:rPr lang="it-IT" sz="2000" dirty="0" smtClean="0">
                <a:cs typeface="Arial" pitchFamily="34" charset="0"/>
              </a:rPr>
              <a:t/>
            </a:r>
            <a:br>
              <a:rPr lang="it-IT" sz="2000" dirty="0" smtClean="0">
                <a:cs typeface="Arial" pitchFamily="34" charset="0"/>
              </a:rPr>
            </a:br>
            <a:r>
              <a:rPr lang="it-IT" sz="2000" b="1" dirty="0" smtClean="0">
                <a:cs typeface="Arial" pitchFamily="34" charset="0"/>
              </a:rPr>
              <a:t>0331/251493</a:t>
            </a:r>
            <a:r>
              <a:rPr lang="it-IT" sz="2000" dirty="0" smtClean="0">
                <a:cs typeface="Arial" pitchFamily="34" charset="0"/>
              </a:rPr>
              <a:t/>
            </a:r>
            <a:br>
              <a:rPr lang="it-IT" sz="2000" dirty="0" smtClean="0">
                <a:cs typeface="Arial" pitchFamily="34" charset="0"/>
              </a:rPr>
            </a:br>
            <a:r>
              <a:rPr lang="it-IT" sz="2000" dirty="0" smtClean="0">
                <a:cs typeface="Arial" pitchFamily="34" charset="0"/>
              </a:rPr>
              <a:t/>
            </a:r>
            <a:br>
              <a:rPr lang="it-IT" sz="2000" dirty="0" smtClean="0">
                <a:cs typeface="Arial" pitchFamily="34" charset="0"/>
              </a:rPr>
            </a:br>
            <a:r>
              <a:rPr lang="it-IT" sz="2000" dirty="0" smtClean="0">
                <a:cs typeface="Arial" pitchFamily="34" charset="0"/>
                <a:hlinkClick r:id="rId3"/>
              </a:rPr>
              <a:t>www.cfpticinomalpensa.it</a:t>
            </a:r>
            <a:r>
              <a:rPr lang="it-IT" sz="2000" dirty="0" smtClean="0">
                <a:cs typeface="Arial" pitchFamily="34" charset="0"/>
              </a:rPr>
              <a:t/>
            </a:r>
            <a:br>
              <a:rPr lang="it-IT" sz="2000" dirty="0" smtClean="0">
                <a:cs typeface="Arial" pitchFamily="34" charset="0"/>
              </a:rPr>
            </a:br>
            <a:endParaRPr lang="it-IT" sz="2000" dirty="0"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56321" y="1561728"/>
            <a:ext cx="410445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OPERATORE AI SERVIZI DI VENDITA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it-IT" sz="1600" dirty="0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urata</a:t>
            </a:r>
            <a:r>
              <a:rPr lang="it-IT" sz="1600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it-IT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 anni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referente</a:t>
            </a:r>
            <a:r>
              <a:rPr lang="it-IT" dirty="0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BES	Silvia Sacco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1600" dirty="0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oordinatrice</a:t>
            </a:r>
            <a:r>
              <a:rPr lang="it-IT" dirty="0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	Raffaella </a:t>
            </a:r>
            <a:r>
              <a:rPr lang="it-IT" dirty="0" err="1" smtClean="0">
                <a:solidFill>
                  <a:srgbClr val="E01D0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Schivardi</a:t>
            </a:r>
            <a:endParaRPr lang="it-IT" dirty="0" smtClean="0">
              <a:solidFill>
                <a:srgbClr val="E01D0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1469" y="1484784"/>
            <a:ext cx="40324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Operatore alla riparazione dei veicoli a motore - AUTORIPARATORE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it-IT" sz="1600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urata:</a:t>
            </a:r>
            <a:r>
              <a:rPr lang="it-IT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 anni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referente</a:t>
            </a:r>
            <a:r>
              <a:rPr lang="it-IT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BES	Silvia Sacco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1600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oordinatrice</a:t>
            </a:r>
            <a:r>
              <a:rPr lang="it-IT" dirty="0" smtClean="0">
                <a:solidFill>
                  <a:srgbClr val="2C50C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	Francesca Parini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72390" y="450250"/>
            <a:ext cx="44576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CFP  TICINO MALPENSA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Somma Lombardo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895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chemeClr val="bg1"/>
                </a:solidFill>
              </a:rPr>
              <a:t>Agenzia Formativa CFP 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4000" dirty="0" smtClean="0">
                <a:solidFill>
                  <a:schemeClr val="bg1"/>
                </a:solidFill>
              </a:rPr>
              <a:t>Gallarate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1520" y="1700808"/>
            <a:ext cx="828092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u="sng" dirty="0" smtClean="0"/>
              <a:t>Triennio</a:t>
            </a:r>
          </a:p>
          <a:p>
            <a:pPr>
              <a:buNone/>
            </a:pPr>
            <a:r>
              <a:rPr lang="it-IT" sz="2400" dirty="0" smtClean="0"/>
              <a:t>Operatore delle lavorazioni artistiche </a:t>
            </a:r>
            <a:r>
              <a:rPr lang="it-IT" sz="2400" dirty="0" smtClean="0"/>
              <a:t>- </a:t>
            </a:r>
            <a:r>
              <a:rPr lang="it-IT" sz="2400" dirty="0" smtClean="0"/>
              <a:t>profilo metalli (Orafo)</a:t>
            </a:r>
          </a:p>
          <a:p>
            <a:pPr>
              <a:buNone/>
            </a:pPr>
            <a:r>
              <a:rPr lang="it-IT" sz="2400" dirty="0" smtClean="0"/>
              <a:t>Operatore Meccanico</a:t>
            </a:r>
          </a:p>
          <a:p>
            <a:pPr>
              <a:buNone/>
            </a:pPr>
            <a:r>
              <a:rPr lang="it-IT" sz="2400" dirty="0" smtClean="0"/>
              <a:t>Operatore ai servizi di promozione e accoglienza </a:t>
            </a:r>
            <a:r>
              <a:rPr lang="it-IT" sz="2400" dirty="0" smtClean="0"/>
              <a:t>- profilo </a:t>
            </a:r>
            <a:r>
              <a:rPr lang="it-IT" sz="2400" dirty="0" smtClean="0"/>
              <a:t>Strutture ricettive</a:t>
            </a:r>
          </a:p>
          <a:p>
            <a:pPr>
              <a:buNone/>
            </a:pPr>
            <a:r>
              <a:rPr lang="it-IT" sz="2400" u="sng" dirty="0" smtClean="0"/>
              <a:t>Quarto anno</a:t>
            </a:r>
          </a:p>
          <a:p>
            <a:pPr>
              <a:buNone/>
            </a:pPr>
            <a:r>
              <a:rPr lang="it-IT" sz="2400" dirty="0" smtClean="0"/>
              <a:t>Tecnico delle lavorazioni artistiche</a:t>
            </a:r>
          </a:p>
          <a:p>
            <a:pPr>
              <a:buNone/>
            </a:pPr>
            <a:r>
              <a:rPr lang="it-IT" sz="2400" dirty="0" smtClean="0"/>
              <a:t>Tecnico per l’automazione </a:t>
            </a:r>
            <a:r>
              <a:rPr lang="it-IT" sz="2400" dirty="0" smtClean="0"/>
              <a:t>industriale</a:t>
            </a:r>
          </a:p>
          <a:p>
            <a:pPr>
              <a:buNone/>
            </a:pPr>
            <a:r>
              <a:rPr lang="it-IT" sz="2400" dirty="0" smtClean="0"/>
              <a:t>Tecnico per l’accoglienza e la promozione nelle Strutture ricettive</a:t>
            </a:r>
            <a:endParaRPr lang="it-IT" sz="2400" dirty="0" smtClean="0"/>
          </a:p>
          <a:p>
            <a:pPr>
              <a:buNone/>
            </a:pPr>
            <a:endParaRPr lang="it-IT" sz="2300" dirty="0" smtClean="0"/>
          </a:p>
          <a:p>
            <a:pPr>
              <a:buNone/>
            </a:pPr>
            <a:r>
              <a:rPr lang="it-IT" sz="2300" dirty="0" smtClean="0"/>
              <a:t>Responsabile </a:t>
            </a:r>
            <a:r>
              <a:rPr lang="it-IT" sz="2300" dirty="0" smtClean="0"/>
              <a:t>: Dott.ssa Daniela Marelli</a:t>
            </a:r>
          </a:p>
          <a:p>
            <a:pPr>
              <a:buNone/>
            </a:pPr>
            <a:r>
              <a:rPr lang="it-IT" sz="2300" dirty="0" smtClean="0"/>
              <a:t>Tel: 0331.794703/794405 </a:t>
            </a:r>
            <a:r>
              <a:rPr lang="it-IT" sz="2300" dirty="0" smtClean="0">
                <a:hlinkClick r:id="rId2"/>
              </a:rPr>
              <a:t>direzione.gallarate@agenziaformativa.va.it</a:t>
            </a:r>
            <a:endParaRPr lang="it-IT" sz="23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b="1" dirty="0" smtClean="0">
                <a:solidFill>
                  <a:schemeClr val="bg1"/>
                </a:solidFill>
              </a:rPr>
              <a:t>L’ Accademia Coop. Soc.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chemeClr val="bg1"/>
                </a:solidFill>
              </a:rPr>
              <a:t>Gallarate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800" u="sng" dirty="0" smtClean="0"/>
              <a:t>Triennio</a:t>
            </a:r>
          </a:p>
          <a:p>
            <a:pPr>
              <a:buNone/>
            </a:pPr>
            <a:r>
              <a:rPr lang="it-IT" sz="2800" dirty="0" smtClean="0"/>
              <a:t>Operatore del benessere :</a:t>
            </a:r>
          </a:p>
          <a:p>
            <a:pPr>
              <a:buNone/>
            </a:pPr>
            <a:r>
              <a:rPr lang="it-IT" sz="2400" dirty="0" smtClean="0"/>
              <a:t>-profilo Acconciatura</a:t>
            </a:r>
          </a:p>
          <a:p>
            <a:pPr>
              <a:buNone/>
            </a:pPr>
            <a:r>
              <a:rPr lang="it-IT" sz="2400" dirty="0" smtClean="0"/>
              <a:t>-profilo Estetica</a:t>
            </a:r>
          </a:p>
          <a:p>
            <a:pPr>
              <a:buNone/>
            </a:pPr>
            <a:r>
              <a:rPr lang="it-IT" sz="2800" u="sng" dirty="0" smtClean="0"/>
              <a:t>Quarto anno</a:t>
            </a:r>
          </a:p>
          <a:p>
            <a:pPr>
              <a:buNone/>
            </a:pPr>
            <a:r>
              <a:rPr lang="it-IT" sz="2800" dirty="0" smtClean="0"/>
              <a:t>Tecnico dell’Acconciatura</a:t>
            </a:r>
          </a:p>
          <a:p>
            <a:pPr>
              <a:buNone/>
            </a:pPr>
            <a:r>
              <a:rPr lang="it-IT" sz="2800" dirty="0" smtClean="0"/>
              <a:t>Tecnico dei trattamenti estetici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000" dirty="0" smtClean="0"/>
              <a:t>Direttore: Dott.ssa Francesca Rizzi</a:t>
            </a:r>
          </a:p>
          <a:p>
            <a:pPr>
              <a:buNone/>
            </a:pPr>
            <a:r>
              <a:rPr lang="it-IT" sz="2000" dirty="0" smtClean="0"/>
              <a:t>Tel. 0331.782471/770983 </a:t>
            </a:r>
          </a:p>
          <a:p>
            <a:pPr>
              <a:buNone/>
            </a:pPr>
            <a:r>
              <a:rPr lang="it-IT" sz="2000" dirty="0" smtClean="0">
                <a:hlinkClick r:id="rId2"/>
              </a:rPr>
              <a:t>l-accademia@libero.it</a:t>
            </a:r>
            <a:endParaRPr lang="it-IT" sz="20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1520" y="1052736"/>
            <a:ext cx="8712968" cy="547260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1763688" y="1484784"/>
            <a:ext cx="2952328" cy="1656184"/>
          </a:xfrm>
          <a:prstGeom prst="ellipse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Alunni PDA</a:t>
            </a:r>
          </a:p>
          <a:p>
            <a:pPr algn="ctr"/>
            <a:r>
              <a:rPr lang="it-IT" dirty="0" smtClean="0"/>
              <a:t>Legge 104/1992</a:t>
            </a:r>
          </a:p>
          <a:p>
            <a:pPr algn="ctr"/>
            <a:r>
              <a:rPr lang="it-IT" dirty="0" smtClean="0"/>
              <a:t>Diagnosi e verbale</a:t>
            </a:r>
          </a:p>
          <a:p>
            <a:pPr algn="ctr"/>
            <a:r>
              <a:rPr lang="it-IT" dirty="0" smtClean="0"/>
              <a:t>PDF e PEI 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4788024" y="1484784"/>
            <a:ext cx="2952328" cy="1944216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Alunni  DSA</a:t>
            </a:r>
          </a:p>
          <a:p>
            <a:pPr algn="ctr"/>
            <a:r>
              <a:rPr lang="it-IT" dirty="0" smtClean="0"/>
              <a:t>Legge 170/2010</a:t>
            </a:r>
          </a:p>
          <a:p>
            <a:pPr algn="ctr"/>
            <a:r>
              <a:rPr lang="it-IT" dirty="0" smtClean="0"/>
              <a:t>Certificazione clinica</a:t>
            </a:r>
          </a:p>
          <a:p>
            <a:pPr algn="ctr"/>
            <a:r>
              <a:rPr lang="it-IT" dirty="0" smtClean="0"/>
              <a:t>PDP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611560" y="3212976"/>
            <a:ext cx="3600400" cy="2376264"/>
          </a:xfrm>
          <a:prstGeom prst="ellipse">
            <a:avLst/>
          </a:prstGeom>
          <a:gradFill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Alunni con altri disturbi/ difficoltà diagnosticati</a:t>
            </a:r>
          </a:p>
          <a:p>
            <a:pPr algn="ctr"/>
            <a:r>
              <a:rPr lang="it-IT" sz="1400" dirty="0" smtClean="0"/>
              <a:t>( </a:t>
            </a:r>
            <a:r>
              <a:rPr lang="it-IT" sz="1400" dirty="0" err="1" smtClean="0"/>
              <a:t>Es</a:t>
            </a:r>
            <a:r>
              <a:rPr lang="it-IT" sz="1400" dirty="0" smtClean="0"/>
              <a:t>: ADHD , deficit del linguaggio, della coordinazione motoria..)</a:t>
            </a:r>
          </a:p>
          <a:p>
            <a:pPr algn="ctr"/>
            <a:r>
              <a:rPr lang="it-IT" dirty="0" smtClean="0"/>
              <a:t>Documentazione clinica</a:t>
            </a:r>
          </a:p>
          <a:p>
            <a:pPr algn="ctr"/>
            <a:r>
              <a:rPr lang="it-IT" dirty="0" smtClean="0"/>
              <a:t>PDP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4355976" y="3501008"/>
            <a:ext cx="3384376" cy="2736304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Alunni </a:t>
            </a:r>
            <a:r>
              <a:rPr lang="it-IT" b="1" u="sng" dirty="0" smtClean="0"/>
              <a:t>senza diagnosi</a:t>
            </a:r>
            <a:r>
              <a:rPr lang="it-IT" dirty="0" smtClean="0"/>
              <a:t>, con BES individuati dai docenti </a:t>
            </a:r>
          </a:p>
          <a:p>
            <a:pPr algn="ctr"/>
            <a:r>
              <a:rPr lang="it-IT" sz="1400" dirty="0" smtClean="0"/>
              <a:t>(svantaggio linguistico in ragazzi stranieri, svantaggio economico, culturale e sociale, difficoltà generiche di apprendimento..)</a:t>
            </a:r>
          </a:p>
          <a:p>
            <a:pPr algn="ctr"/>
            <a:r>
              <a:rPr lang="it-IT" dirty="0" smtClean="0"/>
              <a:t>PDP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835696" y="0"/>
            <a:ext cx="56112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200" b="1" cap="none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BISOGNI EDUCATIVI SPECIALI</a:t>
            </a:r>
            <a:br>
              <a:rPr lang="it-IT" sz="3200" b="1" cap="none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it-IT" sz="3200" b="1" cap="none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D.M. 27/12/2012</a:t>
            </a:r>
            <a:endParaRPr lang="it-IT" sz="3200" b="1" cap="none" spc="1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3" y="-5065154"/>
            <a:ext cx="8424936" cy="105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solidFill>
                <a:srgbClr val="FFFFFF"/>
              </a:solidFill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700" b="1" i="0" u="none" strike="noStrike" cap="none" normalizeH="0" baseline="0" dirty="0" smtClean="0">
              <a:ln>
                <a:noFill/>
              </a:ln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700" b="1" dirty="0" smtClean="0">
              <a:latin typeface="Lucida Sans Unicode" pitchFamily="34" charset="0"/>
              <a:ea typeface="Times New Roman" pitchFamily="18" charset="0"/>
              <a:cs typeface="Lucida Sans Unicode" pitchFamily="34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  <a:hlinkClick r:id="rId2"/>
              </a:rPr>
              <a:t>CPIA Gallarate - Centro Provinciale per l'Istruzione degli Adulti - Varese 1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L'offerta formativa dei CPIA si rivolge, principalmente, a tutte le persone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dai 16 anni in poi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 in particolare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chi vuole ottenere un titolo di studio di Scuola secondaria di primo grado (scuola media)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Agli stranieri che vogliono imparare e/o perfezionare l'italiano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chi ha bisogno di acquisire la certificazione di livello A1 o di livello A2 per i documenti di soggiorno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chi ha bisogno di acquisire crediti formativi per il permesso di soggiorno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chi vuole una certificazione di competenza linguistica in italiano L2 (certificazione PLIDA - CILS - CELI)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chi vuole imparare e/o perfezionare le lingue straniere e/o l'informatica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chi vuole rientrare nel circuito dell'istruzione/formazione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it-IT" sz="1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Per informazioni visitare il sito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www.cpiagallarate.it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it-IT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E-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mail :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info@cpiagallarate.it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o 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1400" b="0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Tel: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0331.772826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267744" y="836712"/>
            <a:ext cx="4392488" cy="18002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PROGRAMMAZIONE </a:t>
            </a:r>
          </a:p>
          <a:p>
            <a:pPr algn="ctr"/>
            <a:r>
              <a:rPr lang="it-IT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CURRICOLARE O DIFFERENZIATA</a:t>
            </a:r>
          </a:p>
          <a:p>
            <a:pPr algn="ctr"/>
            <a:r>
              <a:rPr lang="it-IT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(ciò che conta è il </a:t>
            </a:r>
            <a:r>
              <a:rPr lang="it-IT" sz="1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raggiungImento</a:t>
            </a:r>
            <a:r>
              <a:rPr lang="it-IT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degli obiettivi del PEI)</a:t>
            </a:r>
            <a:endParaRPr lang="it-IT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323528" y="2492896"/>
            <a:ext cx="2915816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PROVE SUPERATE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51520" y="3717032"/>
            <a:ext cx="2952328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DIPLOMA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Segnaposto contenuto 20"/>
          <p:cNvSpPr>
            <a:spLocks noGrp="1"/>
          </p:cNvSpPr>
          <p:nvPr>
            <p:ph idx="1"/>
          </p:nvPr>
        </p:nvSpPr>
        <p:spPr>
          <a:xfrm flipV="1">
            <a:off x="251520" y="1554481"/>
            <a:ext cx="8435280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323528" y="4941168"/>
            <a:ext cx="2808312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AMMISSIONE </a:t>
            </a:r>
          </a:p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SCUOLA SUPERIORE</a:t>
            </a:r>
            <a:endParaRPr lang="it-IT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580112" y="2348880"/>
            <a:ext cx="288032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PROVE NON SUPERATE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3995936" y="3284984"/>
            <a:ext cx="2376264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RIPETENZA</a:t>
            </a:r>
            <a:endParaRPr lang="it-IT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>
            <a:off x="6660232" y="3284984"/>
            <a:ext cx="2232248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ATTESTATO CREDITO FORMATIVO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Ovale 28"/>
          <p:cNvSpPr/>
          <p:nvPr/>
        </p:nvSpPr>
        <p:spPr>
          <a:xfrm>
            <a:off x="6732240" y="4365104"/>
            <a:ext cx="223224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AMMISSIONE SCUOLA SUPERIORE</a:t>
            </a:r>
            <a:endParaRPr lang="it-IT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Ovale 29"/>
          <p:cNvSpPr/>
          <p:nvPr/>
        </p:nvSpPr>
        <p:spPr>
          <a:xfrm>
            <a:off x="6588224" y="5733256"/>
            <a:ext cx="2376264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PEI DIFFERENZIATO:</a:t>
            </a:r>
          </a:p>
          <a:p>
            <a:pPr algn="ctr"/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NO DIPLOMA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38" name="Connettore 2 37"/>
          <p:cNvCxnSpPr/>
          <p:nvPr/>
        </p:nvCxnSpPr>
        <p:spPr>
          <a:xfrm flipH="1">
            <a:off x="2411761" y="2060848"/>
            <a:ext cx="504055" cy="36004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6228184" y="2060848"/>
            <a:ext cx="360040" cy="28803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8" idx="4"/>
            <a:endCxn id="17" idx="0"/>
          </p:cNvCxnSpPr>
          <p:nvPr/>
        </p:nvCxnSpPr>
        <p:spPr>
          <a:xfrm flipH="1">
            <a:off x="1727684" y="3356992"/>
            <a:ext cx="53752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17" idx="4"/>
            <a:endCxn id="22" idx="0"/>
          </p:cNvCxnSpPr>
          <p:nvPr/>
        </p:nvCxnSpPr>
        <p:spPr>
          <a:xfrm>
            <a:off x="1727684" y="450912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23" idx="3"/>
          </p:cNvCxnSpPr>
          <p:nvPr/>
        </p:nvCxnSpPr>
        <p:spPr>
          <a:xfrm flipH="1">
            <a:off x="5868144" y="3129369"/>
            <a:ext cx="133781" cy="2276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23" idx="5"/>
          </p:cNvCxnSpPr>
          <p:nvPr/>
        </p:nvCxnSpPr>
        <p:spPr>
          <a:xfrm>
            <a:off x="8038619" y="3129369"/>
            <a:ext cx="205789" cy="1556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endCxn id="29" idx="0"/>
          </p:cNvCxnSpPr>
          <p:nvPr/>
        </p:nvCxnSpPr>
        <p:spPr>
          <a:xfrm flipH="1">
            <a:off x="7848364" y="4221088"/>
            <a:ext cx="3600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stCxn id="29" idx="4"/>
            <a:endCxn id="30" idx="0"/>
          </p:cNvCxnSpPr>
          <p:nvPr/>
        </p:nvCxnSpPr>
        <p:spPr>
          <a:xfrm flipH="1">
            <a:off x="7776356" y="5517232"/>
            <a:ext cx="72008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755576" y="1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ALUNNI CON DISABILITÀ CERTIFICATA</a:t>
            </a:r>
            <a:br>
              <a:rPr lang="it-IT" sz="28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it-IT" sz="28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VALUTAZIONE ED ESAMI </a:t>
            </a:r>
            <a:r>
              <a:rPr lang="it-IT" sz="2800" b="1" spc="1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</a:t>
            </a:r>
            <a:r>
              <a:rPr lang="it-IT" sz="28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SEC. I GRADO</a:t>
            </a:r>
            <a:endParaRPr lang="it-IT" sz="2800" b="1" spc="1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39552" y="6519446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(Vedi art. 11 Ordinanza Ministeriale 90/2001, scrutini ed esami)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0" y="1052736"/>
            <a:ext cx="4427984" cy="1728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PERCORSO </a:t>
            </a:r>
          </a:p>
          <a:p>
            <a:pPr algn="ctr"/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</a:t>
            </a:r>
          </a:p>
          <a:p>
            <a:pPr algn="ctr"/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PROGRAMMAZIONE </a:t>
            </a:r>
            <a:r>
              <a:rPr lang="it-IT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CURRICOLARE</a:t>
            </a:r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O </a:t>
            </a:r>
            <a:r>
              <a:rPr lang="it-IT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SEMPLIFICATA </a:t>
            </a:r>
          </a:p>
          <a:p>
            <a:pPr algn="ctr"/>
            <a:endParaRPr lang="it-I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51520" y="3212976"/>
            <a:ext cx="2952328" cy="12241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AMMISSIONE A SOSTENERE </a:t>
            </a:r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PROVE </a:t>
            </a:r>
            <a:r>
              <a:rPr lang="it-IT" sz="1600" b="1" u="sng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D’ESAME</a:t>
            </a:r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COMUNI O EQUIPOLLENTI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Segnaposto contenuto 20"/>
          <p:cNvSpPr>
            <a:spLocks noGrp="1"/>
          </p:cNvSpPr>
          <p:nvPr>
            <p:ph idx="1"/>
          </p:nvPr>
        </p:nvSpPr>
        <p:spPr>
          <a:xfrm flipV="1">
            <a:off x="251520" y="1554481"/>
            <a:ext cx="8435280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23" name="Ovale 22"/>
          <p:cNvSpPr/>
          <p:nvPr/>
        </p:nvSpPr>
        <p:spPr>
          <a:xfrm>
            <a:off x="5508104" y="3284984"/>
            <a:ext cx="2880320" cy="1224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AMMISSIONE A </a:t>
            </a:r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PROVE D’ESAME DIFFERENZIATE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508104" y="4941168"/>
            <a:ext cx="3024336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CONSEGUIMENTO </a:t>
            </a:r>
            <a:r>
              <a:rPr lang="it-IT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DI</a:t>
            </a:r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UN’</a:t>
            </a:r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ATTESTAZIONE DELLE COMPETENZE</a:t>
            </a:r>
          </a:p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(art.13 DPR 1998)</a:t>
            </a:r>
            <a:endParaRPr lang="it-IT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00192" y="1988840"/>
            <a:ext cx="360040" cy="28803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7020272" y="4509120"/>
            <a:ext cx="72008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1691680" y="4509120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323528" y="63813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(Vedi art. 15 O.M. 90/2001 e art. 22 O.M. 2016 Esami </a:t>
            </a:r>
            <a:r>
              <a:rPr lang="it-IT" sz="1400" smtClean="0">
                <a:solidFill>
                  <a:schemeClr val="bg1"/>
                </a:solidFill>
              </a:rPr>
              <a:t>di Stato II ciclo)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4644008" y="1052736"/>
            <a:ext cx="4248472" cy="17281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PERCORSO </a:t>
            </a:r>
          </a:p>
          <a:p>
            <a:pPr algn="ctr"/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</a:t>
            </a:r>
          </a:p>
          <a:p>
            <a:pPr algn="ctr"/>
            <a:r>
              <a:rPr lang="it-IT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PROGRAMMAZIONE </a:t>
            </a:r>
            <a:r>
              <a:rPr lang="it-IT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DIFFERENZIATA</a:t>
            </a:r>
            <a:endParaRPr lang="it-IT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Ovale 32"/>
          <p:cNvSpPr/>
          <p:nvPr/>
        </p:nvSpPr>
        <p:spPr>
          <a:xfrm>
            <a:off x="251520" y="4869160"/>
            <a:ext cx="2952328" cy="12241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CONSEGUIMENTO </a:t>
            </a:r>
            <a:r>
              <a:rPr lang="it-IT" sz="1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DIPLOMA CON VALORE LEGALE</a:t>
            </a:r>
            <a:endParaRPr lang="it-IT" sz="16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36" name="Connettore 2 35"/>
          <p:cNvCxnSpPr>
            <a:endCxn id="23" idx="0"/>
          </p:cNvCxnSpPr>
          <p:nvPr/>
        </p:nvCxnSpPr>
        <p:spPr>
          <a:xfrm>
            <a:off x="6804248" y="2780928"/>
            <a:ext cx="144016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endCxn id="17" idx="0"/>
          </p:cNvCxnSpPr>
          <p:nvPr/>
        </p:nvCxnSpPr>
        <p:spPr>
          <a:xfrm flipH="1">
            <a:off x="1727684" y="2780928"/>
            <a:ext cx="8975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187624" y="0"/>
            <a:ext cx="72423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800" b="1" cap="none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ALUNNI CON DISABILITÀ CERTIFICATA</a:t>
            </a:r>
            <a:br>
              <a:rPr lang="it-IT" sz="2800" b="1" cap="none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it-IT" sz="2800" b="1" cap="none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VALUTAZIONE ED ESAMI </a:t>
            </a:r>
            <a:r>
              <a:rPr lang="it-IT" sz="2800" b="1" cap="none" spc="1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</a:t>
            </a:r>
            <a:r>
              <a:rPr lang="it-IT" sz="2800" b="1" cap="none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SEC. II GRADO</a:t>
            </a:r>
            <a:endParaRPr lang="it-IT" sz="2800" b="1" cap="none" spc="1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67544" y="0"/>
            <a:ext cx="8229600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ALUNNI</a:t>
            </a:r>
            <a:r>
              <a:rPr kumimoji="0" lang="it-IT" sz="2600" b="1" i="0" u="none" strike="noStrike" kern="1200" cap="none" spc="50" normalizeH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26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CON DSA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VALUTAZIONE</a:t>
            </a:r>
            <a:r>
              <a:rPr kumimoji="0" lang="it-IT" sz="2600" b="1" i="0" u="none" strike="noStrike" kern="1200" cap="none" spc="50" normalizeH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ED ESAMI </a:t>
            </a:r>
            <a:r>
              <a:rPr kumimoji="0" lang="it-IT" sz="2600" b="1" i="0" u="none" strike="noStrike" kern="1200" cap="none" spc="50" normalizeH="0" noProof="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</a:t>
            </a:r>
            <a:r>
              <a:rPr kumimoji="0" lang="it-IT" sz="2600" b="1" i="0" u="none" strike="noStrike" kern="1200" cap="none" spc="50" normalizeH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SEC. II GRADO</a:t>
            </a:r>
            <a:r>
              <a:rPr kumimoji="0" lang="it-IT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483768" y="836712"/>
            <a:ext cx="4248472" cy="1584176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UTILIZZO </a:t>
            </a:r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STRUMENTI</a:t>
            </a:r>
          </a:p>
          <a:p>
            <a:pPr algn="ctr"/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</a:rPr>
              <a:t>(compensativi, informatici, dispositivi di ascolto testi, lettore di prove scritte)</a:t>
            </a:r>
            <a:endParaRPr lang="it-IT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23528" y="2420888"/>
            <a:ext cx="3456384" cy="108012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PERCORSO DIDATTICO </a:t>
            </a:r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ORDINARIO</a:t>
            </a:r>
          </a:p>
        </p:txBody>
      </p:sp>
      <p:sp>
        <p:nvSpPr>
          <p:cNvPr id="16" name="Ovale 15"/>
          <p:cNvSpPr/>
          <p:nvPr/>
        </p:nvSpPr>
        <p:spPr>
          <a:xfrm>
            <a:off x="5796136" y="2420888"/>
            <a:ext cx="3024336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PERCORSO DIDATTICO </a:t>
            </a:r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DIFFERENZIATO</a:t>
            </a:r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SOLO SE CON </a:t>
            </a:r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ESONERO</a:t>
            </a:r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 DALLA/E LINGUA/E STRANIERE</a:t>
            </a:r>
          </a:p>
        </p:txBody>
      </p:sp>
      <p:sp>
        <p:nvSpPr>
          <p:cNvPr id="10" name="Ovale 9"/>
          <p:cNvSpPr/>
          <p:nvPr/>
        </p:nvSpPr>
        <p:spPr>
          <a:xfrm>
            <a:off x="5940152" y="4149080"/>
            <a:ext cx="2952328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PROVE DIFFERENZIATE </a:t>
            </a:r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COERENTI CON IL PERCORSO SVOLTO</a:t>
            </a:r>
          </a:p>
        </p:txBody>
      </p:sp>
      <p:sp>
        <p:nvSpPr>
          <p:cNvPr id="11" name="Ovale 10"/>
          <p:cNvSpPr/>
          <p:nvPr/>
        </p:nvSpPr>
        <p:spPr>
          <a:xfrm>
            <a:off x="6156176" y="5589240"/>
            <a:ext cx="2592288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CONSEGUIMENTO </a:t>
            </a:r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ATTESTAZIONE DELLE COMPETENZE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7380312" y="3789040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7380312" y="5301208"/>
            <a:ext cx="0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6444208" y="1988840"/>
            <a:ext cx="50405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2051720" y="1916832"/>
            <a:ext cx="576064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2555776" y="3573016"/>
            <a:ext cx="2304256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CON DISPENSA </a:t>
            </a:r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PROVE SCRITTE LINGUA/E STRANIERA/E</a:t>
            </a:r>
          </a:p>
        </p:txBody>
      </p:sp>
      <p:sp>
        <p:nvSpPr>
          <p:cNvPr id="34" name="Ovale 33"/>
          <p:cNvSpPr/>
          <p:nvPr/>
        </p:nvSpPr>
        <p:spPr>
          <a:xfrm>
            <a:off x="2699792" y="4725144"/>
            <a:ext cx="2232248" cy="9361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PROVA ORALE SOSTITUTIVA </a:t>
            </a:r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DELLA PROVA SCRITTA</a:t>
            </a:r>
          </a:p>
        </p:txBody>
      </p:sp>
      <p:cxnSp>
        <p:nvCxnSpPr>
          <p:cNvPr id="37" name="Connettore 2 36"/>
          <p:cNvCxnSpPr/>
          <p:nvPr/>
        </p:nvCxnSpPr>
        <p:spPr>
          <a:xfrm flipH="1">
            <a:off x="1187624" y="3501008"/>
            <a:ext cx="216024" cy="22322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1763688" y="5517232"/>
            <a:ext cx="1224136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>
            <a:off x="179512" y="5805264"/>
            <a:ext cx="2160240" cy="7920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3">
                    <a:lumMod val="50000"/>
                  </a:schemeClr>
                </a:solidFill>
              </a:rPr>
              <a:t>CONSEGUIMENTO </a:t>
            </a:r>
            <a:r>
              <a:rPr lang="it-IT" sz="1400" b="1" u="sng" dirty="0" smtClean="0">
                <a:solidFill>
                  <a:schemeClr val="accent3">
                    <a:lumMod val="50000"/>
                  </a:schemeClr>
                </a:solidFill>
              </a:rPr>
              <a:t>TITOLO LEGALE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3059832" y="3429000"/>
            <a:ext cx="14401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4067944" y="4581128"/>
            <a:ext cx="14401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2915816" y="6550223"/>
            <a:ext cx="1686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(Vedi art. 23 O.M. 2016)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863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67544" y="0"/>
            <a:ext cx="8229600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ALUNNI</a:t>
            </a:r>
            <a:r>
              <a:rPr kumimoji="0" lang="it-IT" sz="26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 ALTRI BES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VALUTAZIONE ED ESAMI </a:t>
            </a:r>
            <a:r>
              <a:rPr lang="it-IT" sz="2600" b="1" spc="5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SC</a:t>
            </a:r>
            <a:r>
              <a:rPr lang="it-IT" sz="26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. SEC. II GRADO</a:t>
            </a:r>
            <a:r>
              <a:rPr kumimoji="0" lang="it-IT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627784" y="908720"/>
            <a:ext cx="3888432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NON È PREVISTA ALCUNA MISURA DISPENSATIVA IN SEDE </a:t>
            </a:r>
            <a:r>
              <a:rPr lang="it-IT" b="1" dirty="0" err="1" smtClean="0">
                <a:solidFill>
                  <a:srgbClr val="C00000"/>
                </a:solidFill>
              </a:rPr>
              <a:t>D’ESAME</a:t>
            </a:r>
            <a:endParaRPr lang="it-IT" b="1" dirty="0"/>
          </a:p>
        </p:txBody>
      </p:sp>
      <p:sp>
        <p:nvSpPr>
          <p:cNvPr id="15" name="Ovale 14"/>
          <p:cNvSpPr/>
          <p:nvPr/>
        </p:nvSpPr>
        <p:spPr>
          <a:xfrm>
            <a:off x="2555776" y="2636912"/>
            <a:ext cx="4032448" cy="2016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É PREVISTO L’UTILIZZO </a:t>
            </a:r>
            <a:r>
              <a:rPr lang="it-IT" b="1" dirty="0" err="1" smtClean="0">
                <a:solidFill>
                  <a:srgbClr val="C00000"/>
                </a:solidFill>
              </a:rPr>
              <a:t>DI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u="sng" dirty="0" smtClean="0">
                <a:solidFill>
                  <a:srgbClr val="C00000"/>
                </a:solidFill>
              </a:rPr>
              <a:t>STRUMENTI COMPENSATIVI SOLO SE </a:t>
            </a:r>
            <a:r>
              <a:rPr lang="it-IT" b="1" dirty="0" smtClean="0">
                <a:solidFill>
                  <a:srgbClr val="C00000"/>
                </a:solidFill>
              </a:rPr>
              <a:t>IMPIEGATI DURANTE LE VERIFICHE NEL CORSO DELL’ANNO</a:t>
            </a:r>
            <a:endParaRPr lang="it-IT" b="1" dirty="0"/>
          </a:p>
        </p:txBody>
      </p:sp>
      <p:sp>
        <p:nvSpPr>
          <p:cNvPr id="16" name="Ovale 15"/>
          <p:cNvSpPr/>
          <p:nvPr/>
        </p:nvSpPr>
        <p:spPr>
          <a:xfrm>
            <a:off x="2627784" y="5013176"/>
            <a:ext cx="3888432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CONSEGUIMENTO </a:t>
            </a:r>
          </a:p>
          <a:p>
            <a:pPr algn="ctr"/>
            <a:r>
              <a:rPr lang="it-IT" b="1" u="sng" dirty="0" smtClean="0">
                <a:solidFill>
                  <a:srgbClr val="C00000"/>
                </a:solidFill>
              </a:rPr>
              <a:t>TITOLO LEGALE</a:t>
            </a:r>
            <a:endParaRPr lang="it-IT" b="1" u="sng" dirty="0"/>
          </a:p>
        </p:txBody>
      </p:sp>
      <p:sp>
        <p:nvSpPr>
          <p:cNvPr id="21" name="Freccia in giù 20"/>
          <p:cNvSpPr/>
          <p:nvPr/>
        </p:nvSpPr>
        <p:spPr>
          <a:xfrm>
            <a:off x="4499992" y="2348880"/>
            <a:ext cx="45719" cy="216024"/>
          </a:xfrm>
          <a:prstGeom prst="downArrow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Freccia in giù 24"/>
          <p:cNvSpPr/>
          <p:nvPr/>
        </p:nvSpPr>
        <p:spPr>
          <a:xfrm>
            <a:off x="4572000" y="4725144"/>
            <a:ext cx="45719" cy="216024"/>
          </a:xfrm>
          <a:prstGeom prst="downArrow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0" y="6488668"/>
            <a:ext cx="2231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(Vedi art. 23 O.M. 2016) 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863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LICEI </a:t>
            </a:r>
            <a:r>
              <a:rPr lang="it-IT" dirty="0" err="1" smtClean="0">
                <a:solidFill>
                  <a:schemeClr val="bg1"/>
                </a:solidFill>
              </a:rPr>
              <a:t>DI</a:t>
            </a:r>
            <a:r>
              <a:rPr lang="it-IT" dirty="0" smtClean="0">
                <a:solidFill>
                  <a:schemeClr val="bg1"/>
                </a:solidFill>
              </a:rPr>
              <a:t> GALLARATE 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1800" dirty="0" smtClean="0">
                <a:solidFill>
                  <a:schemeClr val="bg1"/>
                </a:solidFill>
              </a:rPr>
              <a:t>(“Da Vinci”-”Pascoli”)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-Liceo Classico</a:t>
            </a:r>
          </a:p>
          <a:p>
            <a:pPr>
              <a:buNone/>
            </a:pPr>
            <a:r>
              <a:rPr lang="it-IT" dirty="0" smtClean="0"/>
              <a:t>-Liceo delle Scienze Umane </a:t>
            </a:r>
            <a:r>
              <a:rPr lang="it-IT" sz="2400" dirty="0" smtClean="0"/>
              <a:t>opzione Economico sociale</a:t>
            </a:r>
          </a:p>
          <a:p>
            <a:pPr>
              <a:buNone/>
            </a:pPr>
            <a:r>
              <a:rPr lang="it-IT" dirty="0" smtClean="0"/>
              <a:t>-Liceo Scientifico </a:t>
            </a:r>
            <a:r>
              <a:rPr lang="it-IT" sz="2400" dirty="0" smtClean="0"/>
              <a:t>di Ordinamento</a:t>
            </a:r>
          </a:p>
          <a:p>
            <a:pPr>
              <a:buNone/>
            </a:pPr>
            <a:r>
              <a:rPr lang="it-IT" dirty="0" smtClean="0"/>
              <a:t>-Liceo Scientifico </a:t>
            </a:r>
            <a:r>
              <a:rPr lang="it-IT" sz="2400" dirty="0" smtClean="0"/>
              <a:t>con Integrazione Musicale</a:t>
            </a:r>
          </a:p>
          <a:p>
            <a:pPr>
              <a:buNone/>
            </a:pPr>
            <a:r>
              <a:rPr lang="it-IT" dirty="0" smtClean="0"/>
              <a:t>-Liceo Scientifico </a:t>
            </a:r>
            <a:r>
              <a:rPr lang="it-IT" sz="2400" dirty="0" smtClean="0"/>
              <a:t>delle Scienze Applicate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000" dirty="0" smtClean="0"/>
              <a:t>DURATA : 5 ANNI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Referente  BES: Prof.ssa Silvana La Face</a:t>
            </a:r>
          </a:p>
          <a:p>
            <a:pPr>
              <a:buNone/>
            </a:pPr>
            <a:r>
              <a:rPr lang="it-IT" sz="2000" dirty="0" smtClean="0">
                <a:hlinkClick r:id="rId2"/>
              </a:rPr>
              <a:t>silvanalaface@liceogallarate.it</a:t>
            </a:r>
            <a:r>
              <a:rPr lang="it-IT" sz="2000" dirty="0" smtClean="0"/>
              <a:t>  - tel. 0331.775253 int.1</a:t>
            </a:r>
          </a:p>
          <a:p>
            <a:pPr>
              <a:buNone/>
            </a:pPr>
            <a:r>
              <a:rPr lang="it-IT" sz="2000" dirty="0" smtClean="0"/>
              <a:t>Referente Orientamento: Prof. Federico </a:t>
            </a:r>
            <a:r>
              <a:rPr lang="it-IT" sz="2000" dirty="0" err="1" smtClean="0"/>
              <a:t>Tubère</a:t>
            </a:r>
            <a:endParaRPr lang="it-IT" sz="2000" dirty="0" smtClean="0"/>
          </a:p>
          <a:p>
            <a:pPr>
              <a:buNone/>
            </a:pPr>
            <a:endParaRPr lang="it-IT" sz="2400" dirty="0" smtClean="0"/>
          </a:p>
          <a:p>
            <a:pPr algn="ctr">
              <a:buNone/>
            </a:pP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94421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6496" y="1311145"/>
            <a:ext cx="7992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Istituto </a:t>
            </a:r>
            <a:r>
              <a:rPr lang="it-IT" sz="2400" b="1" dirty="0">
                <a:solidFill>
                  <a:schemeClr val="bg1"/>
                </a:solidFill>
              </a:rPr>
              <a:t>Tecnico Economico</a:t>
            </a:r>
            <a:r>
              <a:rPr lang="it-IT" sz="2400" dirty="0">
                <a:solidFill>
                  <a:schemeClr val="bg1"/>
                </a:solidFill>
              </a:rPr>
              <a:t>: </a:t>
            </a:r>
            <a:r>
              <a:rPr lang="it-IT" sz="2400" dirty="0" smtClean="0">
                <a:solidFill>
                  <a:schemeClr val="bg1"/>
                </a:solidFill>
              </a:rPr>
              <a:t>			</a:t>
            </a:r>
            <a:r>
              <a:rPr lang="it-IT" sz="2400" b="1" dirty="0" smtClean="0">
                <a:solidFill>
                  <a:schemeClr val="bg1"/>
                </a:solidFill>
              </a:rPr>
              <a:t>Liceo </a:t>
            </a:r>
            <a:r>
              <a:rPr lang="it-IT" sz="2400" b="1" dirty="0">
                <a:solidFill>
                  <a:schemeClr val="bg1"/>
                </a:solidFill>
              </a:rPr>
              <a:t>Linguistico</a:t>
            </a:r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400" dirty="0" smtClean="0"/>
              <a:t>Amministrazione </a:t>
            </a:r>
            <a:r>
              <a:rPr lang="it-IT" sz="2400" dirty="0"/>
              <a:t>Finanza e Marketing </a:t>
            </a:r>
            <a:endParaRPr lang="it-IT" sz="2400" dirty="0" smtClean="0"/>
          </a:p>
          <a:p>
            <a:r>
              <a:rPr lang="it-IT" sz="2400" dirty="0" smtClean="0"/>
              <a:t>Sistemi </a:t>
            </a:r>
            <a:r>
              <a:rPr lang="it-IT" sz="2400" dirty="0"/>
              <a:t>Informativi Aziendali </a:t>
            </a:r>
            <a:endParaRPr lang="it-IT" sz="2400" i="1" dirty="0"/>
          </a:p>
          <a:p>
            <a:r>
              <a:rPr lang="it-IT" sz="2400" i="1" dirty="0" smtClean="0"/>
              <a:t>Relazioni </a:t>
            </a:r>
            <a:r>
              <a:rPr lang="it-IT" sz="2400" i="1" dirty="0"/>
              <a:t>Internazionali per il Marketing </a:t>
            </a:r>
            <a:endParaRPr lang="it-IT" sz="2400" i="1" dirty="0" smtClean="0"/>
          </a:p>
          <a:p>
            <a:r>
              <a:rPr lang="it-IT" sz="2400" i="1" dirty="0" smtClean="0"/>
              <a:t>Turismo</a:t>
            </a:r>
          </a:p>
          <a:p>
            <a:r>
              <a:rPr lang="it-IT" sz="2400" i="1" dirty="0"/>
              <a:t>	</a:t>
            </a:r>
            <a:r>
              <a:rPr lang="it-IT" sz="2400" i="1" dirty="0" smtClean="0"/>
              <a:t>		             </a:t>
            </a:r>
            <a:r>
              <a:rPr lang="it-IT" i="1" dirty="0" smtClean="0"/>
              <a:t>(durata 5 anni)</a:t>
            </a:r>
            <a:r>
              <a:rPr lang="it-IT" sz="2400" dirty="0" smtClean="0"/>
              <a:t>	</a:t>
            </a:r>
            <a:r>
              <a:rPr lang="it-IT" dirty="0" smtClean="0"/>
              <a:t>			</a:t>
            </a:r>
            <a:endParaRPr lang="it-IT" dirty="0"/>
          </a:p>
        </p:txBody>
      </p:sp>
      <p:pic>
        <p:nvPicPr>
          <p:cNvPr id="4" name="Immagine 3" descr="logo_colori_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24" y="159017"/>
            <a:ext cx="48965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4133979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Referenti BES:</a:t>
            </a:r>
          </a:p>
          <a:p>
            <a:r>
              <a:rPr lang="it-IT" dirty="0" smtClean="0"/>
              <a:t>Prof.ssa Stefania Minutolo</a:t>
            </a:r>
          </a:p>
          <a:p>
            <a:r>
              <a:rPr lang="it-IT" dirty="0"/>
              <a:t>Email: </a:t>
            </a:r>
            <a:r>
              <a:rPr lang="it-IT" dirty="0" smtClean="0">
                <a:hlinkClick r:id="rId3"/>
              </a:rPr>
              <a:t>Stefania.minutolo@isisgaddarosselli.it</a:t>
            </a:r>
            <a:endParaRPr lang="it-IT" dirty="0" smtClean="0"/>
          </a:p>
          <a:p>
            <a:r>
              <a:rPr lang="it-IT" dirty="0" smtClean="0"/>
              <a:t>Prof. Francesco Puglisi</a:t>
            </a:r>
          </a:p>
          <a:p>
            <a:r>
              <a:rPr lang="it-IT" dirty="0" smtClean="0"/>
              <a:t>Email: </a:t>
            </a:r>
            <a:r>
              <a:rPr lang="it-IT" dirty="0" smtClean="0">
                <a:hlinkClick r:id="rId4"/>
              </a:rPr>
              <a:t>Francesco.puglisi@isisgaddarosselli.it</a:t>
            </a:r>
            <a:endParaRPr lang="it-IT" dirty="0"/>
          </a:p>
          <a:p>
            <a:r>
              <a:rPr lang="it-IT" dirty="0" smtClean="0"/>
              <a:t>Tel. </a:t>
            </a:r>
            <a:r>
              <a:rPr lang="it-IT" dirty="0"/>
              <a:t> </a:t>
            </a:r>
            <a:r>
              <a:rPr lang="it-IT" dirty="0" smtClean="0"/>
              <a:t>0331-779592/95</a:t>
            </a:r>
          </a:p>
          <a:p>
            <a:r>
              <a:rPr lang="it-IT" dirty="0" smtClean="0"/>
              <a:t>Fax. </a:t>
            </a:r>
            <a:r>
              <a:rPr lang="it-IT" dirty="0"/>
              <a:t>0331-779606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5652120" y="8367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lumMod val="10000"/>
                  </a:schemeClr>
                </a:solidFill>
              </a:rPr>
              <a:t>di Gallarate</a:t>
            </a:r>
            <a:endParaRPr lang="it-IT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0888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u="sng" dirty="0" smtClean="0">
                <a:solidFill>
                  <a:schemeClr val="bg1"/>
                </a:solidFill>
              </a:rPr>
              <a:t>Istituto </a:t>
            </a:r>
            <a:r>
              <a:rPr lang="it-IT" u="sng" dirty="0">
                <a:solidFill>
                  <a:schemeClr val="bg1"/>
                </a:solidFill>
              </a:rPr>
              <a:t>Professionale</a:t>
            </a:r>
          </a:p>
          <a:p>
            <a:r>
              <a:rPr lang="it-IT" dirty="0"/>
              <a:t>Indirizzo </a:t>
            </a:r>
            <a:r>
              <a:rPr lang="it-IT" dirty="0" smtClean="0"/>
              <a:t>Alberghiero: </a:t>
            </a:r>
            <a:r>
              <a:rPr lang="it-IT" dirty="0"/>
              <a:t>quinquennale (5 classi) e triennale (2 classi)</a:t>
            </a:r>
          </a:p>
          <a:p>
            <a:r>
              <a:rPr lang="it-IT" dirty="0"/>
              <a:t>Indirizzo Fotografico (2 classi</a:t>
            </a:r>
            <a:r>
              <a:rPr lang="it-IT" dirty="0" smtClean="0"/>
              <a:t>): quinquennale</a:t>
            </a:r>
            <a:endParaRPr lang="it-IT" dirty="0"/>
          </a:p>
          <a:p>
            <a:r>
              <a:rPr lang="it-IT" u="sng" dirty="0" smtClean="0">
                <a:solidFill>
                  <a:schemeClr val="bg1"/>
                </a:solidFill>
              </a:rPr>
              <a:t>Istituto </a:t>
            </a:r>
            <a:r>
              <a:rPr lang="it-IT" u="sng" dirty="0">
                <a:solidFill>
                  <a:schemeClr val="bg1"/>
                </a:solidFill>
              </a:rPr>
              <a:t>Tecnico:</a:t>
            </a:r>
          </a:p>
          <a:p>
            <a:r>
              <a:rPr lang="it-IT" dirty="0"/>
              <a:t>Grafica e Comunicazione (3 classi</a:t>
            </a:r>
            <a:r>
              <a:rPr lang="it-IT" dirty="0" smtClean="0"/>
              <a:t>): quinquennale</a:t>
            </a:r>
            <a:endParaRPr lang="it-IT" dirty="0"/>
          </a:p>
          <a:p>
            <a:endParaRPr lang="it-IT" sz="1200" dirty="0" smtClean="0"/>
          </a:p>
          <a:p>
            <a:r>
              <a:rPr lang="it-IT" sz="1200" dirty="0" smtClean="0"/>
              <a:t>Offerta </a:t>
            </a:r>
            <a:r>
              <a:rPr lang="it-IT" sz="1200" dirty="0"/>
              <a:t>formativa aggiuntiva per alunni disabili: </a:t>
            </a:r>
          </a:p>
          <a:p>
            <a:r>
              <a:rPr lang="it-IT" sz="1200" dirty="0"/>
              <a:t>Laboratorio creativo/artigianale: abilità operative in preparazione all’inserimento al lavoro; organizzare e pianificare un compito, correggersi, lavorare in team</a:t>
            </a:r>
          </a:p>
          <a:p>
            <a:r>
              <a:rPr lang="it-IT" sz="1200" dirty="0"/>
              <a:t>Laboratorio potenziamento cognitivo: metodo </a:t>
            </a:r>
            <a:r>
              <a:rPr lang="it-IT" sz="1200" dirty="0" err="1"/>
              <a:t>Feuerstein</a:t>
            </a:r>
            <a:endParaRPr lang="it-IT" sz="1200" dirty="0"/>
          </a:p>
          <a:p>
            <a:r>
              <a:rPr lang="it-IT" sz="1200" dirty="0"/>
              <a:t>Laboratorio </a:t>
            </a:r>
            <a:r>
              <a:rPr lang="it-IT" sz="1200" dirty="0" err="1"/>
              <a:t>metacognitivo</a:t>
            </a:r>
            <a:r>
              <a:rPr lang="it-IT" sz="1200" dirty="0"/>
              <a:t>: metodo di studio autonomo; organizzazione e pianificazione del pensiero, del tempo, dell’attività, scelta della strategia personale</a:t>
            </a:r>
          </a:p>
          <a:p>
            <a:r>
              <a:rPr lang="it-IT" sz="1200" dirty="0"/>
              <a:t>Autonomie: uso del </a:t>
            </a:r>
            <a:r>
              <a:rPr lang="it-IT" sz="1200" dirty="0" err="1"/>
              <a:t>pc</a:t>
            </a:r>
            <a:r>
              <a:rPr lang="it-IT" sz="1200" dirty="0"/>
              <a:t>; dell’orologio; del denaro</a:t>
            </a:r>
          </a:p>
          <a:p>
            <a:r>
              <a:rPr lang="it-IT" sz="1200" dirty="0"/>
              <a:t>Potenziamento ore laboratorio professionale indirizzo </a:t>
            </a:r>
            <a:r>
              <a:rPr lang="it-IT" sz="1200" dirty="0" smtClean="0"/>
              <a:t>enogastronomia</a:t>
            </a:r>
          </a:p>
          <a:p>
            <a:endParaRPr lang="it-IT" dirty="0"/>
          </a:p>
        </p:txBody>
      </p:sp>
      <p:pic>
        <p:nvPicPr>
          <p:cNvPr id="17410" name="Picture 2" descr="I:\C.T.I. Gallarate 2016-2017\Orientamento BES CTI\SLIDE incontro fam\is-giovanni-falcone-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384376" cy="144016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23528" y="515719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/>
              <a:t>Referenti:</a:t>
            </a:r>
          </a:p>
          <a:p>
            <a:r>
              <a:rPr lang="it-IT" dirty="0"/>
              <a:t>Chiara </a:t>
            </a:r>
            <a:r>
              <a:rPr lang="it-IT" dirty="0" err="1"/>
              <a:t>Carabelli</a:t>
            </a:r>
            <a:r>
              <a:rPr lang="it-IT" dirty="0"/>
              <a:t>: referente alunni disabili e referente alunni con altri bisogni speciali</a:t>
            </a:r>
          </a:p>
          <a:p>
            <a:r>
              <a:rPr lang="it-IT" dirty="0"/>
              <a:t>Claudia </a:t>
            </a:r>
            <a:r>
              <a:rPr lang="it-IT" dirty="0" err="1"/>
              <a:t>Curti</a:t>
            </a:r>
            <a:r>
              <a:rPr lang="it-IT" dirty="0"/>
              <a:t>: referente Disturbi Specifici di </a:t>
            </a:r>
            <a:r>
              <a:rPr lang="it-IT" dirty="0" smtClean="0"/>
              <a:t>Apprendimento</a:t>
            </a:r>
          </a:p>
          <a:p>
            <a:r>
              <a:rPr lang="it-IT" dirty="0" smtClean="0"/>
              <a:t>E-mail: </a:t>
            </a:r>
            <a:r>
              <a:rPr lang="it-IT" dirty="0" smtClean="0">
                <a:hlinkClick r:id="rId3"/>
              </a:rPr>
              <a:t>integrazione@isfalconegallarate.gov.it</a:t>
            </a:r>
            <a:endParaRPr lang="it-IT" dirty="0" smtClean="0"/>
          </a:p>
          <a:p>
            <a:r>
              <a:rPr lang="it-IT" dirty="0" smtClean="0"/>
              <a:t>Tel. 0331.774605 int.106</a:t>
            </a: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|3.4|1|0.6"/>
</p:tagLst>
</file>

<file path=ppt/theme/theme1.xml><?xml version="1.0" encoding="utf-8"?>
<a:theme xmlns:a="http://schemas.openxmlformats.org/drawingml/2006/main" name="Tema di Office">
  <a:themeElements>
    <a:clrScheme name="Personalizzato 3">
      <a:dk1>
        <a:sysClr val="windowText" lastClr="000000"/>
      </a:dk1>
      <a:lt1>
        <a:sysClr val="window" lastClr="FFFFFF"/>
      </a:lt1>
      <a:dk2>
        <a:srgbClr val="8DB3E2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1330</Words>
  <Application>Microsoft Office PowerPoint</Application>
  <PresentationFormat>Presentazione su schermo (4:3)</PresentationFormat>
  <Paragraphs>357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LICEI DI GALLARATE  (“Da Vinci”-”Pascoli”)</vt:lpstr>
      <vt:lpstr>Diapositiva 8</vt:lpstr>
      <vt:lpstr>Diapositiva 9</vt:lpstr>
      <vt:lpstr>Diapositiva 10</vt:lpstr>
      <vt:lpstr>                   Gallarate (VA) - Via Bonomi, 4 Tel. 0331.795141 - Fax 0331.784134 Liceo delle Scienze Umane </vt:lpstr>
      <vt:lpstr>Diapositiva 12</vt:lpstr>
      <vt:lpstr>ISTITUTI SCOLASTICI PARITARI</vt:lpstr>
      <vt:lpstr>CFP PROMOS  di Cassano Magnago</vt:lpstr>
      <vt:lpstr>Fondazione Enaip Lombardia sede di Busto Arsizio</vt:lpstr>
      <vt:lpstr>aslam cooperativa sociale</vt:lpstr>
      <vt:lpstr>   CFP TICINO MALPENSA  Somma Lombardo, Via Visconti di Modrone,12  0331/251493  www.cfpticinomalpensa.it </vt:lpstr>
      <vt:lpstr>Agenzia Formativa CFP  Gallarate</vt:lpstr>
      <vt:lpstr>L’ Accademia Coop. Soc. Gallarate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164</cp:revision>
  <dcterms:created xsi:type="dcterms:W3CDTF">2016-11-28T10:47:14Z</dcterms:created>
  <dcterms:modified xsi:type="dcterms:W3CDTF">2016-11-30T13:10:29Z</dcterms:modified>
</cp:coreProperties>
</file>