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66" r:id="rId2"/>
    <p:sldId id="287" r:id="rId3"/>
    <p:sldId id="290" r:id="rId4"/>
    <p:sldId id="288" r:id="rId5"/>
    <p:sldId id="257" r:id="rId6"/>
    <p:sldId id="289" r:id="rId7"/>
    <p:sldId id="291" r:id="rId8"/>
    <p:sldId id="280" r:id="rId9"/>
    <p:sldId id="281" r:id="rId10"/>
    <p:sldId id="284" r:id="rId11"/>
    <p:sldId id="292" r:id="rId12"/>
    <p:sldId id="256" r:id="rId13"/>
    <p:sldId id="294" r:id="rId14"/>
    <p:sldId id="293" r:id="rId15"/>
    <p:sldId id="258" r:id="rId16"/>
    <p:sldId id="2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C120-2D58-4A2D-8D59-9234995E60F7}" type="datetimeFigureOut">
              <a:rPr lang="it-IT" smtClean="0"/>
              <a:t>14/11/2024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F1F59-528C-4A43-A998-F451EF76D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1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reteria@fermi-castellanza.com" TargetMode="External"/><Relationship Id="rId2" Type="http://schemas.openxmlformats.org/officeDocument/2006/relationships/hyperlink" Target="http://www.fermi-castellanza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of.it/it/istituti/istituti-scolastici-superiori-olga-fiorini" TargetMode="External"/><Relationship Id="rId2" Type="http://schemas.openxmlformats.org/officeDocument/2006/relationships/hyperlink" Target="mailto:chiara.mascheroni@acof.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misrl@pcert.postecert.it" TargetMode="External"/><Relationship Id="rId5" Type="http://schemas.openxmlformats.org/officeDocument/2006/relationships/hyperlink" Target="mailto:siaimarchetti@cavallotti.it" TargetMode="External"/><Relationship Id="rId4" Type="http://schemas.openxmlformats.org/officeDocument/2006/relationships/hyperlink" Target="http://www.cavallotti.i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iplombardia.eu/sede/busto-arsizio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.goo.gl/xCpQATQgydMs5aa99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llegiorotondi.it/" TargetMode="External"/><Relationship Id="rId4" Type="http://schemas.openxmlformats.org/officeDocument/2006/relationships/hyperlink" Target="mailto:pozzati.chiara@collegiorotondi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eainclusione@liceocrespi.i" TargetMode="External"/><Relationship Id="rId2" Type="http://schemas.openxmlformats.org/officeDocument/2006/relationships/hyperlink" Target="http://www.liceocrespi.edu.i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www.liceocrespi.edu.it/circ-n-72-open-day-24-2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liceotosi.edu.i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clusione@liceotosi.edu.i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tisticobusto.edu.it/liceo-artistico/corsi-e-piani-di-studio/indirizzo-scenografia/" TargetMode="External"/><Relationship Id="rId3" Type="http://schemas.openxmlformats.org/officeDocument/2006/relationships/hyperlink" Target="https://www.artisticobusto.edu.it/web/?p=2191" TargetMode="External"/><Relationship Id="rId7" Type="http://schemas.openxmlformats.org/officeDocument/2006/relationships/hyperlink" Target="https://www.artisticobusto.edu.it/liceo-artistico/corsi-e-piani-di-studio/indirizzo-audiovisivo-e-multimedial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tisticobusto.edu.it/liceo-artistico/corsi-e-piani-di-studio/indirizzo-architettura-e-ambienti/" TargetMode="External"/><Relationship Id="rId5" Type="http://schemas.openxmlformats.org/officeDocument/2006/relationships/hyperlink" Target="https://www.artisticobusto.edu.it/liceo-artistico/corsi-e-piani-di-studio/2220-2/" TargetMode="External"/><Relationship Id="rId10" Type="http://schemas.openxmlformats.org/officeDocument/2006/relationships/hyperlink" Target="mailto:disarli.giuliana@artisticobusto.edu.it" TargetMode="External"/><Relationship Id="rId4" Type="http://schemas.openxmlformats.org/officeDocument/2006/relationships/hyperlink" Target="https://www.artisticobusto.edu.it/liceo-artistico/corsi-e-piani-di-studio/indirizzo-grafico/" TargetMode="External"/><Relationship Id="rId9" Type="http://schemas.openxmlformats.org/officeDocument/2006/relationships/hyperlink" Target="https://www.artisticobusto.edu.it/liceo-artistico/corsi-e-piani-di-studio/indirizzo-teatr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info@isisfacchinetti.edu.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ipcverri.i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eferente.bes@ipcverri.edu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371CF-2C57-6B3F-B946-29F67AE7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5275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ISTITUTO COMPRENSIVO N.TOMMASEO</a:t>
            </a:r>
            <a:br>
              <a:rPr lang="it-IT" dirty="0"/>
            </a:br>
            <a:r>
              <a:rPr lang="it-IT" dirty="0"/>
              <a:t>BUSTO ARSIZIO</a:t>
            </a:r>
            <a:br>
              <a:rPr lang="it-IT" dirty="0"/>
            </a:br>
            <a:r>
              <a:rPr lang="it-IT" dirty="0"/>
              <a:t>CTI </a:t>
            </a:r>
            <a:r>
              <a:rPr lang="it-IT" sz="2700" dirty="0"/>
              <a:t>(Centro Territoriale Inclusione) </a:t>
            </a:r>
            <a:r>
              <a:rPr lang="it-IT" dirty="0"/>
              <a:t>PROVINCIALE VARESE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B12767C-F433-BFC4-DB1C-9CB282AE9D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2810" b="22810"/>
          <a:stretch/>
        </p:blipFill>
        <p:spPr>
          <a:xfrm>
            <a:off x="677334" y="609600"/>
            <a:ext cx="6228291" cy="2333625"/>
          </a:xfr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0FD5E7B-CB9D-B519-94DE-D1C227B72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257800"/>
            <a:ext cx="8857191" cy="783562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PRESENTAZIONE SCUOLE SUPERIORI DI II GRADO PER L’ORIENTAMENTO ALUNNI CON BES</a:t>
            </a:r>
          </a:p>
        </p:txBody>
      </p:sp>
    </p:spTree>
    <p:extLst>
      <p:ext uri="{BB962C8B-B14F-4D97-AF65-F5344CB8AC3E}">
        <p14:creationId xmlns:p14="http://schemas.microsoft.com/office/powerpoint/2010/main" val="210706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1459" y="369275"/>
            <a:ext cx="6880795" cy="145952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1457" y="2480642"/>
            <a:ext cx="9105249" cy="41487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 AMMINISTRAZIONE FINANZA E MARKETING </a:t>
            </a:r>
            <a:r>
              <a:rPr lang="it-IT" sz="2000" b="1" dirty="0"/>
              <a:t>(</a:t>
            </a:r>
            <a:r>
              <a:rPr lang="it-IT" sz="2000" b="1" i="1" dirty="0"/>
              <a:t>durata 5 anni)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LINGUISTICO POTENZIATO </a:t>
            </a:r>
            <a:r>
              <a:rPr lang="it-IT" sz="2000" b="1" dirty="0"/>
              <a:t>(</a:t>
            </a:r>
            <a:r>
              <a:rPr lang="it-IT" sz="2000" b="1" i="1" dirty="0"/>
              <a:t>durata 5 anni)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SCIENTIFICO INDIRIZZO SPORTIVO </a:t>
            </a:r>
            <a:r>
              <a:rPr lang="it-IT" sz="2000" b="1" dirty="0"/>
              <a:t>(durata 5 anni) </a:t>
            </a:r>
          </a:p>
          <a:p>
            <a:pPr algn="l"/>
            <a:endParaRPr lang="it-IT" sz="2000" b="1" dirty="0"/>
          </a:p>
          <a:p>
            <a:pPr algn="l"/>
            <a:r>
              <a:rPr lang="it-IT" b="1" dirty="0"/>
              <a:t>Via Cantoni 89, Castellanza</a:t>
            </a:r>
          </a:p>
          <a:p>
            <a:pPr algn="l"/>
            <a:r>
              <a:rPr lang="it-IT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www.fermi-castellanza.com</a:t>
            </a:r>
            <a:endParaRPr lang="it-IT" sz="1800" b="1" i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b="1" i="1" dirty="0"/>
              <a:t>Docente referente Prof. Sara de Bernardi </a:t>
            </a:r>
          </a:p>
          <a:p>
            <a:pPr algn="l"/>
            <a:r>
              <a:rPr lang="it-IT" b="1" i="1" dirty="0"/>
              <a:t>tel. 0331504012</a:t>
            </a:r>
          </a:p>
          <a:p>
            <a:pPr algn="l"/>
            <a:r>
              <a:rPr lang="it-IT" b="1" i="1" dirty="0"/>
              <a:t>Mail: </a:t>
            </a:r>
            <a:r>
              <a:rPr lang="it-IT" b="1" i="1" dirty="0">
                <a:hlinkClick r:id="rId3"/>
              </a:rPr>
              <a:t>segreteria@fermi-castellanza.com</a:t>
            </a:r>
            <a:endParaRPr lang="it-IT" b="1" i="1" dirty="0"/>
          </a:p>
          <a:p>
            <a:pPr algn="l"/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7" y="77918"/>
            <a:ext cx="6743701" cy="24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D4F95E-94AF-1354-7C76-B28A68137052}"/>
              </a:ext>
            </a:extLst>
          </p:cNvPr>
          <p:cNvSpPr txBox="1"/>
          <p:nvPr/>
        </p:nvSpPr>
        <p:spPr>
          <a:xfrm>
            <a:off x="3048000" y="3791462"/>
            <a:ext cx="6096000" cy="38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C929C6-06F4-B82B-E044-E45FF4CE3801}"/>
              </a:ext>
            </a:extLst>
          </p:cNvPr>
          <p:cNvSpPr txBox="1"/>
          <p:nvPr/>
        </p:nvSpPr>
        <p:spPr>
          <a:xfrm>
            <a:off x="1671144" y="2121550"/>
            <a:ext cx="6648551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LICEO SCIENTIFICO TRADIZIONALE</a:t>
            </a:r>
          </a:p>
          <a:p>
            <a:endParaRPr lang="it-IT" sz="2400" b="1" dirty="0"/>
          </a:p>
          <a:p>
            <a:r>
              <a:rPr lang="it-IT" sz="1600" b="1" i="1" dirty="0">
                <a:solidFill>
                  <a:schemeClr val="accent2"/>
                </a:solidFill>
              </a:rPr>
              <a:t>INDIRIZZI</a:t>
            </a:r>
            <a:r>
              <a:rPr lang="it-IT" dirty="0"/>
              <a:t> </a:t>
            </a:r>
          </a:p>
          <a:p>
            <a:r>
              <a:rPr lang="it-IT" sz="2400" b="1" dirty="0">
                <a:solidFill>
                  <a:schemeClr val="accent2"/>
                </a:solidFill>
              </a:rPr>
              <a:t>STEM</a:t>
            </a:r>
            <a:r>
              <a:rPr lang="it-IT" dirty="0"/>
              <a:t> :</a:t>
            </a:r>
            <a:r>
              <a:rPr lang="it-IT" b="1" dirty="0"/>
              <a:t>CODING o BIOMEDICO</a:t>
            </a:r>
          </a:p>
          <a:p>
            <a:r>
              <a:rPr lang="it-IT" sz="2400" b="1" dirty="0">
                <a:solidFill>
                  <a:schemeClr val="accent2"/>
                </a:solidFill>
              </a:rPr>
              <a:t>LINGUISTICO</a:t>
            </a:r>
            <a:r>
              <a:rPr lang="it-IT" b="1" dirty="0"/>
              <a:t> : lingua e cultura SPAGNOLA</a:t>
            </a:r>
          </a:p>
          <a:p>
            <a:endParaRPr lang="it-IT" b="1" dirty="0"/>
          </a:p>
          <a:p>
            <a:r>
              <a:rPr lang="it-IT" dirty="0"/>
              <a:t>Durata 5 anni</a:t>
            </a:r>
          </a:p>
          <a:p>
            <a:endParaRPr lang="it-IT" dirty="0"/>
          </a:p>
          <a:p>
            <a:r>
              <a:rPr lang="it-IT" dirty="0"/>
              <a:t>Via Miani, 1 Busto Arsizio</a:t>
            </a:r>
          </a:p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https://www.rezzarascuole.com/liceo-scientifico/</a:t>
            </a:r>
          </a:p>
          <a:p>
            <a:endParaRPr lang="it-IT" dirty="0"/>
          </a:p>
          <a:p>
            <a:r>
              <a:rPr lang="it-IT" dirty="0"/>
              <a:t>Referente inclusione: Angela Penzo</a:t>
            </a:r>
          </a:p>
          <a:p>
            <a:r>
              <a:rPr lang="it-IT" dirty="0"/>
              <a:t>angela.penzo@rezzarascuole.com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A07C57-0A43-5BA8-1047-E4638424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132"/>
            <a:ext cx="4172607" cy="16671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40E218F-14FD-9F6B-D87C-3714CB67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55" y="3268361"/>
            <a:ext cx="1814745" cy="18147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186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24842" y="1713057"/>
            <a:ext cx="6018415" cy="2030843"/>
          </a:xfrm>
        </p:spPr>
        <p:txBody>
          <a:bodyPr/>
          <a:lstStyle/>
          <a:p>
            <a:r>
              <a:rPr lang="it-IT" sz="4800" dirty="0"/>
              <a:t>Istituti scolastici superiori paritari </a:t>
            </a:r>
            <a:br>
              <a:rPr lang="it-IT" dirty="0"/>
            </a:br>
            <a:r>
              <a:rPr lang="it-IT" sz="4800" dirty="0"/>
              <a:t>OLGA FIORINI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902219"/>
            <a:ext cx="2749534" cy="810838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FDFC905-0010-637C-F8E0-BCD47DE43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406" y="3599411"/>
            <a:ext cx="8093597" cy="3108960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l"/>
            <a:r>
              <a:rPr lang="it-IT" sz="6400" dirty="0"/>
              <a:t>Liceo Scientifico sezione indirizzo sportivo </a:t>
            </a:r>
          </a:p>
          <a:p>
            <a:pPr algn="l"/>
            <a:r>
              <a:rPr lang="it-IT" sz="6400" dirty="0"/>
              <a:t>Liceo delle Scienze Umane opzione economico sociale</a:t>
            </a:r>
          </a:p>
          <a:p>
            <a:pPr algn="l"/>
            <a:r>
              <a:rPr lang="it-IT" sz="6400" dirty="0"/>
              <a:t>Liceo Artistico indirizzo design</a:t>
            </a:r>
          </a:p>
          <a:p>
            <a:pPr algn="l"/>
            <a:r>
              <a:rPr lang="it-IT" sz="6400" dirty="0"/>
              <a:t>Istituto Tecnico settore tecnologico Sistema Moda</a:t>
            </a:r>
          </a:p>
          <a:p>
            <a:pPr algn="l"/>
            <a:r>
              <a:rPr lang="it-IT" sz="6400" dirty="0"/>
              <a:t>Istituto Tecnico settore tecnologico Grafica Comunicazione</a:t>
            </a:r>
          </a:p>
          <a:p>
            <a:pPr algn="l"/>
            <a:r>
              <a:rPr lang="it-IT" sz="6400" dirty="0"/>
              <a:t>Istituto Professionale settore servizi </a:t>
            </a:r>
            <a:r>
              <a:rPr lang="it-IT" sz="6400" dirty="0" err="1"/>
              <a:t>ind</a:t>
            </a:r>
            <a:r>
              <a:rPr lang="it-IT" sz="6400" dirty="0"/>
              <a:t>. servizi commerciali </a:t>
            </a:r>
          </a:p>
          <a:p>
            <a:pPr algn="l"/>
            <a:r>
              <a:rPr lang="it-IT" sz="6400" dirty="0"/>
              <a:t>Liceo del Made in </a:t>
            </a:r>
            <a:r>
              <a:rPr lang="it-IT" sz="6400" dirty="0" err="1"/>
              <a:t>Italy</a:t>
            </a:r>
            <a:r>
              <a:rPr lang="it-IT" sz="6400" dirty="0"/>
              <a:t> </a:t>
            </a:r>
          </a:p>
          <a:p>
            <a:pPr algn="l"/>
            <a:r>
              <a:rPr lang="it-IT" sz="6400" dirty="0"/>
              <a:t>                             Tutti gli indirizzi hanno durata quinquennale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66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06684"/>
          </a:xfrm>
        </p:spPr>
        <p:txBody>
          <a:bodyPr/>
          <a:lstStyle/>
          <a:p>
            <a:r>
              <a:rPr lang="it-IT" dirty="0"/>
              <a:t>Sedi dei corsi</a:t>
            </a:r>
            <a:br>
              <a:rPr lang="it-IT" dirty="0"/>
            </a:b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952" y="1395819"/>
            <a:ext cx="8596668" cy="555362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Tutti i nostri indirizzi hanno sede in Via Varzi 1 Busto Arsizio.</a:t>
            </a:r>
          </a:p>
          <a:p>
            <a:r>
              <a:rPr lang="it-IT" dirty="0"/>
              <a:t>Sono presenti due distaccamenti in Via Alba Busto Arsizio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Via Ortigara a Sacconago</a:t>
            </a:r>
          </a:p>
          <a:p>
            <a:pPr marL="0" indent="0">
              <a:buNone/>
            </a:pPr>
            <a:endParaRPr lang="it-IT" sz="32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rgbClr val="92D050"/>
                </a:solidFill>
              </a:rPr>
              <a:t>Referente per l’inclusione e sito</a:t>
            </a:r>
            <a:endParaRPr lang="it-IT" dirty="0"/>
          </a:p>
          <a:p>
            <a:r>
              <a:rPr lang="it-IT" dirty="0"/>
              <a:t>Professoressa Chiara Mascheroni</a:t>
            </a:r>
          </a:p>
          <a:p>
            <a:endParaRPr lang="it-IT" dirty="0"/>
          </a:p>
          <a:p>
            <a:r>
              <a:rPr lang="it-IT" dirty="0"/>
              <a:t>Mail: </a:t>
            </a:r>
            <a:r>
              <a:rPr lang="it-IT" dirty="0">
                <a:hlinkClick r:id="rId2"/>
              </a:rPr>
              <a:t>chiara.mascheroni@acof.it</a:t>
            </a:r>
            <a:endParaRPr lang="it-IT" dirty="0"/>
          </a:p>
          <a:p>
            <a:endParaRPr lang="it-IT" dirty="0"/>
          </a:p>
          <a:p>
            <a:r>
              <a:rPr lang="it-IT" dirty="0"/>
              <a:t>Sito della scuola: </a:t>
            </a:r>
            <a:r>
              <a:rPr lang="it-IT" dirty="0">
                <a:hlinkClick r:id="rId3"/>
              </a:rPr>
              <a:t>https://www.acof.it/it/istituti/istituti-scolastici-superiori-olga-fiorini</a:t>
            </a:r>
            <a:endParaRPr lang="it-IT" dirty="0"/>
          </a:p>
          <a:p>
            <a:endParaRPr lang="it-IT" dirty="0"/>
          </a:p>
          <a:p>
            <a:r>
              <a:rPr lang="it-IT" dirty="0"/>
              <a:t>Materiali online: https://www.facebook.com/issolgafioriniemarcopantani/?locale=it_IT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914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DC9741AB-B210-5FF0-70EF-C393127BD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825" y="1073033"/>
            <a:ext cx="7478946" cy="11998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D4F95E-94AF-1354-7C76-B28A68137052}"/>
              </a:ext>
            </a:extLst>
          </p:cNvPr>
          <p:cNvSpPr txBox="1"/>
          <p:nvPr/>
        </p:nvSpPr>
        <p:spPr>
          <a:xfrm>
            <a:off x="3048000" y="3791462"/>
            <a:ext cx="6096000" cy="38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54E07B-3118-50CD-0CD2-1EFC645D0AC5}"/>
              </a:ext>
            </a:extLst>
          </p:cNvPr>
          <p:cNvSpPr txBox="1"/>
          <p:nvPr/>
        </p:nvSpPr>
        <p:spPr>
          <a:xfrm>
            <a:off x="3050771" y="3248490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70ED4D-45B8-9386-F8D6-6060B6C37055}"/>
              </a:ext>
            </a:extLst>
          </p:cNvPr>
          <p:cNvSpPr txBox="1"/>
          <p:nvPr/>
        </p:nvSpPr>
        <p:spPr>
          <a:xfrm>
            <a:off x="1486025" y="2599403"/>
            <a:ext cx="7872154" cy="397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971550" algn="l"/>
              </a:tabLst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INFORMATICA E TELECOMUNICAZIONI</a:t>
            </a:r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971550" algn="l"/>
              </a:tabLst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MECCANICA MECCATRONICA ED ENERGIA</a:t>
            </a:r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971550" algn="l"/>
              </a:tabLst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TRASPORTI: COSTRUZIONI AERONAUTICHE</a:t>
            </a:r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971550" algn="l"/>
              </a:tabLst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ENOGASTRONOMIA E OSPITALITÀ ALBERGHIERA</a:t>
            </a:r>
            <a:endParaRPr lang="en-US" altLang="it-IT" dirty="0"/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tabLst>
                <a:tab pos="971550" algn="l"/>
              </a:tabLst>
            </a:pPr>
            <a:endParaRPr lang="en-US" sz="180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Andalus"/>
            </a:endParaRPr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tabLst>
                <a:tab pos="971550" algn="l"/>
              </a:tabLst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ndalus"/>
              </a:rPr>
              <a:t>Via Leopardi 5 - 21052 BUSTO ARSIZIO (VA) </a:t>
            </a:r>
            <a:r>
              <a:rPr lang="it-IT" sz="1800" dirty="0">
                <a:effectLst/>
                <a:latin typeface="Century Schoolbook" panose="02040604050505020304" pitchFamily="18" charset="0"/>
                <a:ea typeface="Arial Unicode MS"/>
                <a:cs typeface="Andalus"/>
              </a:rPr>
              <a:t>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entury Schoolbook" panose="02040604050505020304" pitchFamily="18" charset="0"/>
                <a:ea typeface="Arial Unicode MS"/>
                <a:cs typeface="Andalus"/>
              </a:rPr>
              <a:t> </a:t>
            </a:r>
            <a:r>
              <a:rPr lang="it-IT" sz="1800" dirty="0">
                <a:effectLst/>
                <a:latin typeface="Century Schoolbook" panose="02040604050505020304" pitchFamily="18" charset="0"/>
                <a:ea typeface="Arial Unicode MS"/>
                <a:cs typeface="Andalus"/>
                <a:sym typeface="Wingdings" panose="05000000000000000000" pitchFamily="2" charset="2"/>
              </a:rPr>
              <a:t></a:t>
            </a:r>
            <a:r>
              <a:rPr lang="en-US" sz="1800" dirty="0">
                <a:effectLst/>
                <a:latin typeface="Century Schoolbook" panose="02040604050505020304" pitchFamily="18" charset="0"/>
                <a:ea typeface="Arial Unicode MS"/>
                <a:cs typeface="Andalus"/>
              </a:rPr>
              <a:t> 0331 63 93 33 –  335. 579.99.86 Fax 0331 62 22 01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entury Schoolbook" panose="02040604050505020304" pitchFamily="18" charset="0"/>
                <a:ea typeface="Arial Unicode MS"/>
                <a:cs typeface="Andalus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entury Schoolbook" panose="02040604050505020304" pitchFamily="18" charset="0"/>
                <a:ea typeface="Arial Unicode MS"/>
                <a:cs typeface="Andalus"/>
                <a:hlinkClick r:id="rId4"/>
              </a:rPr>
              <a:t>www.cavallotti.it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Century Schoolbook" panose="02040604050505020304" pitchFamily="18" charset="0"/>
                <a:ea typeface="Arial Unicode MS"/>
                <a:cs typeface="Andalus"/>
              </a:rPr>
              <a:t>e-mail: </a:t>
            </a:r>
            <a:r>
              <a:rPr lang="en-US" sz="1800" u="sng" kern="0" dirty="0">
                <a:solidFill>
                  <a:srgbClr val="0000FF"/>
                </a:solidFill>
                <a:effectLst/>
                <a:latin typeface="Century Schoolbook" panose="02040604050505020304" pitchFamily="18" charset="0"/>
                <a:ea typeface="Arial Unicode MS"/>
                <a:cs typeface="Andalus"/>
                <a:hlinkClick r:id="rId5"/>
              </a:rPr>
              <a:t>siaimarchetti@cavallotti.it</a:t>
            </a:r>
            <a:r>
              <a:rPr lang="en-US" sz="1800" kern="0" dirty="0">
                <a:effectLst/>
                <a:latin typeface="Century Schoolbook" panose="02040604050505020304" pitchFamily="18" charset="0"/>
                <a:ea typeface="Arial Unicode MS"/>
                <a:cs typeface="Andalus"/>
              </a:rPr>
              <a:t> – PEC: </a:t>
            </a:r>
            <a:r>
              <a:rPr lang="en-US" sz="1800" u="sng" kern="0" dirty="0">
                <a:solidFill>
                  <a:srgbClr val="0000FF"/>
                </a:solidFill>
                <a:effectLst/>
                <a:latin typeface="Century Schoolbook" panose="02040604050505020304" pitchFamily="18" charset="0"/>
                <a:ea typeface="Arial Unicode MS"/>
                <a:cs typeface="Andalus"/>
                <a:hlinkClick r:id="rId6"/>
              </a:rPr>
              <a:t>amisrl@pcert.postecert.it</a:t>
            </a:r>
            <a:endParaRPr kumimoji="0" lang="en-US" altLang="it-IT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971550" algn="l"/>
              </a:tabLst>
            </a:pPr>
            <a:endParaRPr kumimoji="0" lang="en-US" altLang="it-IT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563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EB3D84-6EE3-767D-D882-F31C87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74"/>
            <a:ext cx="5283289" cy="206048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685830-19BE-53B2-6275-90DA7EEF6773}"/>
              </a:ext>
            </a:extLst>
          </p:cNvPr>
          <p:cNvSpPr txBox="1"/>
          <p:nvPr/>
        </p:nvSpPr>
        <p:spPr>
          <a:xfrm>
            <a:off x="5954350" y="2584534"/>
            <a:ext cx="2927185" cy="255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Settori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offerta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formativa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Panificazione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Pasticceria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Ristorazione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Cucina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Ristorazione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Sala bar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Progetto &amp;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verde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Eletriccista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Industria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5A4C3E-BB50-1AE3-C51F-91A361DA4361}"/>
              </a:ext>
            </a:extLst>
          </p:cNvPr>
          <p:cNvSpPr txBox="1"/>
          <p:nvPr/>
        </p:nvSpPr>
        <p:spPr>
          <a:xfrm>
            <a:off x="1402457" y="2764447"/>
            <a:ext cx="2927185" cy="255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Percorsi di </a:t>
            </a:r>
            <a:r>
              <a:rPr lang="it-IT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qualifica triennale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Istruzione e Formazione Professionale – </a:t>
            </a:r>
            <a:r>
              <a:rPr lang="it-IT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IeFP</a:t>
            </a: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 anno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Istruzione e Formazione Professionale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Percorsi personalizzati per </a:t>
            </a:r>
            <a:r>
              <a:rPr lang="it-IT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allievi disabili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qualifica triennale di Istruzione e Formazione Professionale - </a:t>
            </a:r>
            <a:r>
              <a:rPr lang="it-IT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IeFP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85CAA1-C885-3863-CA44-0CA4A03EE838}"/>
              </a:ext>
            </a:extLst>
          </p:cNvPr>
          <p:cNvSpPr txBox="1"/>
          <p:nvPr/>
        </p:nvSpPr>
        <p:spPr>
          <a:xfrm>
            <a:off x="5283289" y="302626"/>
            <a:ext cx="4794161" cy="1805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it-IT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informazioni: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busto@enaiplombardia.it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it-IT" sz="5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it-IT" sz="4900" b="0" i="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hlinkClick r:id="rId3" tooltip="https://www.enaiplombardia.eu/sede/busto-arsiz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https://www.enaiplombardia.eu/sede/busto-arsizio</a:t>
            </a:r>
            <a:endParaRPr lang="it-IT" sz="4900" b="0" i="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it-IT" sz="43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665E2A-0791-960A-D685-5A3EDFCAC989}"/>
              </a:ext>
            </a:extLst>
          </p:cNvPr>
          <p:cNvSpPr txBox="1"/>
          <p:nvPr/>
        </p:nvSpPr>
        <p:spPr>
          <a:xfrm>
            <a:off x="3353183" y="3222709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5AC920-14C8-8810-02CA-CEDE4D8AE697}"/>
              </a:ext>
            </a:extLst>
          </p:cNvPr>
          <p:cNvSpPr txBox="1"/>
          <p:nvPr/>
        </p:nvSpPr>
        <p:spPr>
          <a:xfrm>
            <a:off x="383282" y="5973594"/>
            <a:ext cx="8775005" cy="216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Coordinatrice di sede: Matteo Roncoroni                         Direttrice di sede: Emanuela Frigerio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Referente Orientamento: Mauro </a:t>
            </a:r>
            <a:r>
              <a:rPr lang="it-IT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Labita</a:t>
            </a: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7AE1AF2-561E-EA5A-EEA4-93B476D50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998" y="5020091"/>
            <a:ext cx="1515619" cy="15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D4F95E-94AF-1354-7C76-B28A68137052}"/>
              </a:ext>
            </a:extLst>
          </p:cNvPr>
          <p:cNvSpPr txBox="1"/>
          <p:nvPr/>
        </p:nvSpPr>
        <p:spPr>
          <a:xfrm>
            <a:off x="3048000" y="3791462"/>
            <a:ext cx="6096000" cy="38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Immagine 724145887">
            <a:extLst>
              <a:ext uri="{FF2B5EF4-FFF2-40B4-BE49-F238E27FC236}">
                <a16:creationId xmlns:a16="http://schemas.microsoft.com/office/drawing/2014/main" id="{41E1E30C-5363-9595-EC0D-B6B3B1C30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7"/>
          <a:stretch>
            <a:fillRect/>
          </a:stretch>
        </p:blipFill>
        <p:spPr bwMode="auto">
          <a:xfrm>
            <a:off x="225777" y="143246"/>
            <a:ext cx="4470401" cy="17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E7435C4-11FA-E70F-9FE9-81E791225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91B5C8-E680-2211-0C73-3DB55F00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FB63B0-8ED4-CFFD-A332-2F2EBC16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1CC314-3538-F10B-3F34-1C011ED0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0B1D97-7B8C-2585-B5F7-436A5817C10A}"/>
              </a:ext>
            </a:extLst>
          </p:cNvPr>
          <p:cNvSpPr txBox="1"/>
          <p:nvPr/>
        </p:nvSpPr>
        <p:spPr>
          <a:xfrm>
            <a:off x="225777" y="1927224"/>
            <a:ext cx="971973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Istituti della Scuola Secondaria di Secondo Grado: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Liceo Scientifico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/>
              <a:t>(5 anni)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7030A0"/>
                </a:solidFill>
              </a:rPr>
              <a:t>Liceo Linguistico </a:t>
            </a:r>
            <a:r>
              <a:rPr lang="it-IT" dirty="0"/>
              <a:t>con potenziamento economico internazionale (5 anni)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F0"/>
                </a:solidFill>
              </a:rPr>
              <a:t>Istituto Professionale </a:t>
            </a:r>
            <a:r>
              <a:rPr lang="it-IT" dirty="0"/>
              <a:t>per i Servizi per la Web Community e turismo accessibile (5 anni)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Il Collegio Rotondi si trova in via San Maurizio 4, Gorla Minore (VA), per raggiungerlo sono disponibili i servizi pubblici e anche un servizio di navetta interno alla scuola.</a:t>
            </a:r>
          </a:p>
          <a:p>
            <a:r>
              <a:rPr lang="it-IT" sz="1400" dirty="0">
                <a:hlinkClick r:id="rId3"/>
              </a:rPr>
              <a:t>https://maps.app.goo.gl/xCpQATQgydMs5aa99</a:t>
            </a:r>
            <a:r>
              <a:rPr lang="it-IT" sz="1400" dirty="0"/>
              <a:t> </a:t>
            </a:r>
          </a:p>
          <a:p>
            <a:endParaRPr lang="it-IT" dirty="0"/>
          </a:p>
          <a:p>
            <a:r>
              <a:rPr lang="it-IT" dirty="0"/>
              <a:t>Referente per l’inclusione: prof.ssa Chiara Rita Pozzati – </a:t>
            </a:r>
            <a:r>
              <a:rPr lang="it-IT" dirty="0">
                <a:hlinkClick r:id="rId4"/>
              </a:rPr>
              <a:t>pozzati.chiara@collegiorotondi.it</a:t>
            </a:r>
            <a:endParaRPr lang="it-IT" dirty="0"/>
          </a:p>
          <a:p>
            <a:endParaRPr lang="it-IT" dirty="0"/>
          </a:p>
          <a:p>
            <a:r>
              <a:rPr lang="it-IT" dirty="0"/>
              <a:t>Tutte le informazioni possono essere recuperate dal sito: </a:t>
            </a:r>
            <a:r>
              <a:rPr lang="it-IT" dirty="0">
                <a:hlinkClick r:id="rId5"/>
              </a:rPr>
              <a:t>www.collegiorotondi.it</a:t>
            </a:r>
            <a:r>
              <a:rPr lang="it-IT" dirty="0"/>
              <a:t>, sulla pagina Facebook COLLEGIO ROTONDI • Gorla Minore (VA) e Instagram collegio_rotondi_1599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47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sellaDiTesto 4"/>
          <p:cNvSpPr/>
          <p:nvPr/>
        </p:nvSpPr>
        <p:spPr>
          <a:xfrm>
            <a:off x="3048120" y="3791520"/>
            <a:ext cx="6094440" cy="38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620000" y="349560"/>
            <a:ext cx="8018640" cy="638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br>
              <a:rPr sz="1800"/>
            </a:b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it-IT" sz="2800" b="1" i="1" strike="noStrike" spc="-1">
                <a:solidFill>
                  <a:srgbClr val="28471F"/>
                </a:solidFill>
                <a:latin typeface="Arial"/>
                <a:ea typeface="DejaVu Sans"/>
              </a:rPr>
              <a:t>ISTITUTO DI ISTRUZIONE SECONDARIA    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1" i="1" strike="noStrike" spc="-1">
                <a:solidFill>
                  <a:srgbClr val="28471F"/>
                </a:solidFill>
                <a:latin typeface="Arial"/>
                <a:ea typeface="DejaVu Sans"/>
              </a:rPr>
              <a:t>                    “DANIELE CRESPI”</a:t>
            </a:r>
            <a:r>
              <a:rPr lang="it-IT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2600"/>
            </a:b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Liceo  Classico e  Liceo Linguistico  (5 anni)                                       VAPC02701R </a:t>
            </a:r>
            <a:br>
              <a:rPr sz="2600"/>
            </a:b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Liceo delle Scienze Umane</a:t>
            </a:r>
            <a:r>
              <a:rPr lang="it-IT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 ( 5 anni)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VAPM027011 </a:t>
            </a:r>
            <a:br>
              <a:rPr sz="2600"/>
            </a:b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Via G. Carducci 4 – 21052 BUSTO ARSIZIO (VA) </a:t>
            </a:r>
            <a:br>
              <a:rPr sz="2600"/>
            </a:br>
            <a:r>
              <a:rPr lang="it-IT" sz="2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          </a:t>
            </a:r>
            <a:r>
              <a:rPr lang="it-IT" sz="26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Tel</a:t>
            </a:r>
            <a:r>
              <a:rPr lang="it-IT" sz="2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0331 633256 - Fax 0331 674770 </a:t>
            </a:r>
            <a:br>
              <a:rPr sz="2600"/>
            </a:br>
            <a:r>
              <a:rPr lang="it-IT" sz="2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            </a:t>
            </a:r>
            <a:r>
              <a:rPr lang="it-IT" sz="2600" b="0" u="sng" strike="noStrike" spc="-1">
                <a:solidFill>
                  <a:srgbClr val="99CA3C"/>
                </a:solidFill>
                <a:uFillTx/>
                <a:latin typeface="Arial"/>
                <a:ea typeface="Times New Roman"/>
                <a:hlinkClick r:id="rId2"/>
              </a:rPr>
              <a:t>www.liceocrespi.edu.it</a:t>
            </a:r>
            <a:r>
              <a:rPr lang="it-IT" sz="2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	                          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E-mail:  comunicazioni@liceocrespi.it 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1" i="1" u="sng" strike="noStrike" spc="-1">
                <a:solidFill>
                  <a:srgbClr val="069A2E"/>
                </a:solidFill>
                <a:uFillTx/>
                <a:latin typeface="Arial"/>
                <a:ea typeface="Times New Roman"/>
              </a:rPr>
              <a:t>REFERENTE  INCLUSIONE BES</a:t>
            </a:r>
            <a:r>
              <a:rPr lang="it-IT" sz="2200" b="0" strike="noStrike" spc="-1">
                <a:solidFill>
                  <a:srgbClr val="069A2E"/>
                </a:solidFill>
                <a:latin typeface="Arial"/>
                <a:ea typeface="Times New Roman"/>
              </a:rPr>
              <a:t>: prof.ssa Luisa Lupi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69A2E"/>
                </a:solidFill>
                <a:latin typeface="Arial"/>
                <a:ea typeface="Times New Roman"/>
              </a:rPr>
              <a:t>                  </a:t>
            </a:r>
            <a:r>
              <a:rPr lang="it-IT" sz="2200" b="0" i="1" u="sng" strike="noStrike" spc="-1">
                <a:solidFill>
                  <a:srgbClr val="069A2E"/>
                </a:solidFill>
                <a:uFillTx/>
                <a:latin typeface="Arial"/>
                <a:ea typeface="Times New Roman"/>
              </a:rPr>
              <a:t> Per informazioni e prenotazione colloqui:</a:t>
            </a:r>
            <a:r>
              <a:rPr lang="it-IT" sz="2200" b="0" i="1" strike="noStrike" spc="-1">
                <a:solidFill>
                  <a:srgbClr val="069A2E"/>
                </a:solidFill>
                <a:latin typeface="Arial"/>
                <a:ea typeface="Times New Roman"/>
              </a:rPr>
              <a:t> 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i="1" strike="noStrike" spc="-1">
                <a:solidFill>
                  <a:srgbClr val="069A2E"/>
                </a:solidFill>
                <a:latin typeface="Arial"/>
                <a:ea typeface="Times New Roman"/>
              </a:rPr>
              <a:t>                  Mail:       </a:t>
            </a:r>
            <a:r>
              <a:rPr lang="it-IT" sz="2200" b="0" i="1" u="sng" strike="noStrike" spc="-1">
                <a:solidFill>
                  <a:srgbClr val="99CA3C"/>
                </a:solidFill>
                <a:uFillTx/>
                <a:latin typeface="Arial"/>
                <a:ea typeface="Times New Roman"/>
                <a:hlinkClick r:id="rId3"/>
              </a:rPr>
              <a:t>areainclusione@liceocrespi.i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1" i="1" strike="noStrike" spc="-1">
                <a:solidFill>
                  <a:srgbClr val="000000"/>
                </a:solidFill>
                <a:latin typeface="Arial"/>
                <a:ea typeface="Times New Roman"/>
              </a:rPr>
              <a:t>LINK  OPENDAY:</a:t>
            </a:r>
            <a:r>
              <a:rPr lang="it-IT" sz="2200" b="0" i="1" strike="noStrike" spc="-1">
                <a:solidFill>
                  <a:srgbClr val="069A2E"/>
                </a:solidFill>
                <a:latin typeface="Arial"/>
                <a:ea typeface="Times New Roman"/>
              </a:rPr>
              <a:t> </a:t>
            </a:r>
            <a:r>
              <a:rPr lang="it-IT" sz="1600" b="0" i="1" u="sng" strike="noStrike" spc="-1">
                <a:solidFill>
                  <a:srgbClr val="99CA3C"/>
                </a:solidFill>
                <a:uFillTx/>
                <a:latin typeface="Arial"/>
                <a:ea typeface="Times New Roman"/>
                <a:hlinkClick r:id="rId4"/>
              </a:rPr>
              <a:t>https://www.liceocrespi.edu.it/circ-n-72-open-day-24-25/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i="1" u="sng" strike="noStrike" spc="-1">
                <a:solidFill>
                  <a:srgbClr val="99CA3C"/>
                </a:solidFill>
                <a:uFillTx/>
                <a:latin typeface="Arial"/>
                <a:ea typeface="Times New Roman"/>
              </a:rPr>
              <a:t>Mission e procedure inclusive:    https://www.liceocrespi.edu.it/area-inclusione/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Immagine 51"/>
          <p:cNvPicPr/>
          <p:nvPr/>
        </p:nvPicPr>
        <p:blipFill>
          <a:blip r:embed="rId5"/>
          <a:stretch/>
        </p:blipFill>
        <p:spPr>
          <a:xfrm>
            <a:off x="180000" y="349560"/>
            <a:ext cx="1798920" cy="155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D4F95E-94AF-1354-7C76-B28A68137052}"/>
              </a:ext>
            </a:extLst>
          </p:cNvPr>
          <p:cNvSpPr txBox="1"/>
          <p:nvPr/>
        </p:nvSpPr>
        <p:spPr>
          <a:xfrm>
            <a:off x="3048000" y="3791462"/>
            <a:ext cx="6096000" cy="38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Immagin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4C2EC3-A184-55C4-A442-B795D7DD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162"/>
            <a:ext cx="566737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14">
            <a:extLst>
              <a:ext uri="{FF2B5EF4-FFF2-40B4-BE49-F238E27FC236}">
                <a16:creationId xmlns:a16="http://schemas.microsoft.com/office/drawing/2014/main" id="{CB07B5D1-B15D-670B-0DD6-ED3AF74D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4" y="36821"/>
            <a:ext cx="1427323" cy="12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.png">
            <a:extLst>
              <a:ext uri="{FF2B5EF4-FFF2-40B4-BE49-F238E27FC236}">
                <a16:creationId xmlns:a16="http://schemas.microsoft.com/office/drawing/2014/main" id="{D83D229C-9A20-EEA8-ED04-562AA0C2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4" y="914400"/>
            <a:ext cx="5085826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5.png">
            <a:extLst>
              <a:ext uri="{FF2B5EF4-FFF2-40B4-BE49-F238E27FC236}">
                <a16:creationId xmlns:a16="http://schemas.microsoft.com/office/drawing/2014/main" id="{BFC06E7B-A4D0-67D4-ED74-B24BD749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54" y="387205"/>
            <a:ext cx="852488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4CA8A3A-3F92-181C-C3A2-9F19EC5F2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759A2DA-46CF-98E9-6385-D4850E485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06" y="170275"/>
            <a:ext cx="1166349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59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59450" algn="r"/>
              </a:tabLst>
            </a:pPr>
            <a:r>
              <a:rPr kumimoji="0" lang="it-IT" altLang="it-IT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Ministero dell</a:t>
            </a:r>
            <a:r>
              <a:rPr kumimoji="0" lang="it-IT" altLang="it-IT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it-IT" altLang="it-IT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Istruzione e del Merito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59450" algn="r"/>
              </a:tabLst>
            </a:pPr>
            <a:r>
              <a:rPr kumimoji="0" lang="it-IT" altLang="it-IT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LICEO SCIENTIFICO STATALE </a:t>
            </a:r>
            <a:r>
              <a:rPr kumimoji="0" lang="it-IT" altLang="it-IT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it-IT" altLang="it-IT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ARTURO TOSI</a:t>
            </a:r>
            <a:r>
              <a:rPr kumimoji="0" lang="it-IT" altLang="it-IT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59450" algn="r"/>
              </a:tabLst>
            </a:pP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T. Grossi, 3 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21052 Busto Arsizio (VA) 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Tel. </a:t>
            </a: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0331 350660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59450" algn="r"/>
              </a:tabLst>
            </a:pP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 </a:t>
            </a:r>
            <a:r>
              <a:rPr kumimoji="0" lang="en-US" altLang="it-IT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81009550120, 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Codice univoco 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UFS8NV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59450" algn="r"/>
              </a:tabLst>
            </a:pP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_____________________________________________________________________________________________________	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59450" algn="r"/>
              </a:tabLst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6FEADD-CCBF-D6B4-A7E6-787A87D57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3F5082-217A-755A-EA89-86C56D0F3000}"/>
              </a:ext>
            </a:extLst>
          </p:cNvPr>
          <p:cNvSpPr txBox="1"/>
          <p:nvPr/>
        </p:nvSpPr>
        <p:spPr>
          <a:xfrm>
            <a:off x="459995" y="1820415"/>
            <a:ext cx="90279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Liceo Scientifico Tradizionale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Liceo delle Scienze Applicate</a:t>
            </a:r>
          </a:p>
          <a:p>
            <a:r>
              <a:rPr lang="it-IT" dirty="0"/>
              <a:t>5 anni</a:t>
            </a:r>
          </a:p>
          <a:p>
            <a:endParaRPr lang="it-IT" dirty="0"/>
          </a:p>
          <a:p>
            <a:r>
              <a:rPr lang="it-IT" dirty="0"/>
              <a:t>Referenti Inclusione: </a:t>
            </a:r>
          </a:p>
          <a:p>
            <a:r>
              <a:rPr lang="it-IT" dirty="0"/>
              <a:t>Prof. Alessandro Aldo Sardi  </a:t>
            </a:r>
          </a:p>
          <a:p>
            <a:r>
              <a:rPr lang="it-IT" dirty="0"/>
              <a:t>Prof.ssa Ilaria Barilà</a:t>
            </a:r>
          </a:p>
          <a:p>
            <a:r>
              <a:rPr lang="it-IT" dirty="0">
                <a:hlinkClick r:id="rId6"/>
              </a:rPr>
              <a:t>inclusione@liceotosi.edu.it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7"/>
              </a:rPr>
              <a:t>www.liceotosi.edu.it</a:t>
            </a:r>
            <a:endParaRPr lang="it-IT" dirty="0"/>
          </a:p>
          <a:p>
            <a:endParaRPr lang="it-IT" dirty="0"/>
          </a:p>
          <a:p>
            <a:r>
              <a:rPr lang="it-IT" dirty="0"/>
              <a:t>Materiale informativo sul sito del Liceo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412D1D2-9EA8-6D4E-26D6-744345F93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68" y="3060007"/>
            <a:ext cx="3683331" cy="31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919" y="0"/>
            <a:ext cx="12357839" cy="6858000"/>
          </a:xfrm>
          <a:custGeom>
            <a:avLst/>
            <a:gdLst/>
            <a:ahLst/>
            <a:cxnLst/>
            <a:rect l="l" t="t" r="r" b="b"/>
            <a:pathLst>
              <a:path w="18536759" h="10287000">
                <a:moveTo>
                  <a:pt x="0" y="0"/>
                </a:moveTo>
                <a:lnTo>
                  <a:pt x="18536758" y="0"/>
                </a:lnTo>
                <a:lnTo>
                  <a:pt x="18536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" t="-1360" b="-194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339600" y="4905176"/>
            <a:ext cx="10166369" cy="2886445"/>
          </a:xfrm>
          <a:custGeom>
            <a:avLst/>
            <a:gdLst/>
            <a:ahLst/>
            <a:cxnLst/>
            <a:rect l="l" t="t" r="r" b="b"/>
            <a:pathLst>
              <a:path w="15249554" h="4329667">
                <a:moveTo>
                  <a:pt x="0" y="0"/>
                </a:moveTo>
                <a:lnTo>
                  <a:pt x="15249554" y="0"/>
                </a:lnTo>
                <a:lnTo>
                  <a:pt x="15249554" y="4329667"/>
                </a:lnTo>
                <a:lnTo>
                  <a:pt x="0" y="432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401" b="-32730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Freeform 4"/>
          <p:cNvSpPr/>
          <p:nvPr/>
        </p:nvSpPr>
        <p:spPr>
          <a:xfrm>
            <a:off x="0" y="3817622"/>
            <a:ext cx="4233173" cy="3178693"/>
          </a:xfrm>
          <a:custGeom>
            <a:avLst/>
            <a:gdLst/>
            <a:ahLst/>
            <a:cxnLst/>
            <a:rect l="l" t="t" r="r" b="b"/>
            <a:pathLst>
              <a:path w="6349759" h="4768039">
                <a:moveTo>
                  <a:pt x="0" y="0"/>
                </a:moveTo>
                <a:lnTo>
                  <a:pt x="6349759" y="0"/>
                </a:lnTo>
                <a:lnTo>
                  <a:pt x="6349759" y="4768039"/>
                </a:lnTo>
                <a:lnTo>
                  <a:pt x="0" y="4768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8039" b="-19524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Freeform 5"/>
          <p:cNvSpPr/>
          <p:nvPr/>
        </p:nvSpPr>
        <p:spPr>
          <a:xfrm>
            <a:off x="-1207044" y="6078712"/>
            <a:ext cx="10166369" cy="2886445"/>
          </a:xfrm>
          <a:custGeom>
            <a:avLst/>
            <a:gdLst/>
            <a:ahLst/>
            <a:cxnLst/>
            <a:rect l="l" t="t" r="r" b="b"/>
            <a:pathLst>
              <a:path w="15249554" h="4329667">
                <a:moveTo>
                  <a:pt x="0" y="0"/>
                </a:moveTo>
                <a:lnTo>
                  <a:pt x="15249554" y="0"/>
                </a:lnTo>
                <a:lnTo>
                  <a:pt x="15249554" y="4329667"/>
                </a:lnTo>
                <a:lnTo>
                  <a:pt x="0" y="432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401" b="-32730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Freeform 6"/>
          <p:cNvSpPr/>
          <p:nvPr/>
        </p:nvSpPr>
        <p:spPr>
          <a:xfrm>
            <a:off x="7773732" y="5051677"/>
            <a:ext cx="3982193" cy="1944638"/>
          </a:xfrm>
          <a:custGeom>
            <a:avLst/>
            <a:gdLst/>
            <a:ahLst/>
            <a:cxnLst/>
            <a:rect l="l" t="t" r="r" b="b"/>
            <a:pathLst>
              <a:path w="5973290" h="2916957">
                <a:moveTo>
                  <a:pt x="0" y="0"/>
                </a:moveTo>
                <a:lnTo>
                  <a:pt x="5973290" y="0"/>
                </a:lnTo>
                <a:lnTo>
                  <a:pt x="5973290" y="2916956"/>
                </a:lnTo>
                <a:lnTo>
                  <a:pt x="0" y="2916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grpSp>
        <p:nvGrpSpPr>
          <p:cNvPr id="7" name="Group 7"/>
          <p:cNvGrpSpPr/>
          <p:nvPr/>
        </p:nvGrpSpPr>
        <p:grpSpPr>
          <a:xfrm rot="-1195838">
            <a:off x="-1554928" y="-99192"/>
            <a:ext cx="6583878" cy="2948578"/>
            <a:chOff x="-1" y="39846"/>
            <a:chExt cx="13167756" cy="5897156"/>
          </a:xfrm>
        </p:grpSpPr>
        <p:sp>
          <p:nvSpPr>
            <p:cNvPr id="8" name="TextBox 8"/>
            <p:cNvSpPr txBox="1"/>
            <p:nvPr/>
          </p:nvSpPr>
          <p:spPr>
            <a:xfrm>
              <a:off x="-1" y="2497214"/>
              <a:ext cx="13167756" cy="343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69"/>
                </a:lnSpc>
                <a:spcBef>
                  <a:spcPts val="11002"/>
                </a:spcBef>
              </a:pPr>
              <a:r>
                <a:rPr lang="en-US" sz="10478" spc="628">
                  <a:solidFill>
                    <a:srgbClr val="000000"/>
                  </a:solidFill>
                  <a:latin typeface="Hussar Ekologiczy"/>
                  <a:ea typeface="Hussar Ekologiczy"/>
                  <a:cs typeface="Hussar Ekologiczy"/>
                  <a:sym typeface="Hussar Ekologiczy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21270612">
              <a:off x="3433394" y="39846"/>
              <a:ext cx="6272724" cy="3044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39"/>
                </a:lnSpc>
                <a:spcBef>
                  <a:spcPts val="9779"/>
                </a:spcBef>
              </a:pPr>
              <a:r>
                <a:rPr lang="en-US" sz="9314" dirty="0">
                  <a:solidFill>
                    <a:srgbClr val="2094BB"/>
                  </a:solidFill>
                  <a:latin typeface="Playlist Script"/>
                  <a:ea typeface="Playlist Script"/>
                  <a:cs typeface="Playlist Script"/>
                  <a:sym typeface="Playlist Script"/>
                </a:rPr>
                <a:t>open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07647" y="1638152"/>
            <a:ext cx="4936988" cy="2084930"/>
            <a:chOff x="0" y="-742915"/>
            <a:chExt cx="9873975" cy="416986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471663"/>
              <a:ext cx="9873975" cy="514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7"/>
                </a:lnSpc>
                <a:spcBef>
                  <a:spcPts val="1363"/>
                </a:spcBef>
              </a:pPr>
              <a:r>
                <a:rPr lang="en-US" sz="2885" spc="173">
                  <a:solidFill>
                    <a:srgbClr val="000000"/>
                  </a:solidFill>
                  <a:latin typeface="Hussar Ekologiczy"/>
                  <a:ea typeface="Hussar Ekologiczy"/>
                  <a:cs typeface="Hussar Ekologiczy"/>
                  <a:sym typeface="Hussar Ekologiczy"/>
                </a:rPr>
                <a:t>NOVEMBRE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21270612">
              <a:off x="2947038" y="-742915"/>
              <a:ext cx="4703664" cy="4169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04"/>
                </a:lnSpc>
                <a:spcBef>
                  <a:spcPts val="6378"/>
                </a:spcBef>
              </a:pPr>
              <a:r>
                <a:rPr lang="en-US" sz="6074" dirty="0">
                  <a:solidFill>
                    <a:srgbClr val="000000"/>
                  </a:solidFill>
                  <a:latin typeface="Playlist Script"/>
                  <a:ea typeface="Playlist Script"/>
                  <a:cs typeface="Playlist Script"/>
                  <a:sym typeface="Playlist Script"/>
                </a:rPr>
                <a:t>16 e17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35911" y="268028"/>
            <a:ext cx="234292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2450">
                <a:solidFill>
                  <a:srgbClr val="2094BB"/>
                </a:solidFill>
                <a:latin typeface="Hussar Ekologiczy"/>
                <a:ea typeface="Hussar Ekologiczy"/>
                <a:cs typeface="Hussar Ekologiczy"/>
                <a:sym typeface="Hussar Ekologiczy"/>
              </a:rPr>
              <a:t>CONTATTACI</a:t>
            </a:r>
          </a:p>
        </p:txBody>
      </p:sp>
      <p:sp>
        <p:nvSpPr>
          <p:cNvPr id="14" name="Freeform 14"/>
          <p:cNvSpPr/>
          <p:nvPr/>
        </p:nvSpPr>
        <p:spPr>
          <a:xfrm rot="-10800000">
            <a:off x="7913017" y="47895"/>
            <a:ext cx="1425600" cy="755568"/>
          </a:xfrm>
          <a:custGeom>
            <a:avLst/>
            <a:gdLst/>
            <a:ahLst/>
            <a:cxnLst/>
            <a:rect l="l" t="t" r="r" b="b"/>
            <a:pathLst>
              <a:path w="2138400" h="1133352">
                <a:moveTo>
                  <a:pt x="0" y="0"/>
                </a:moveTo>
                <a:lnTo>
                  <a:pt x="2138400" y="0"/>
                </a:lnTo>
                <a:lnTo>
                  <a:pt x="2138400" y="1133352"/>
                </a:lnTo>
                <a:lnTo>
                  <a:pt x="0" y="1133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 sz="1200"/>
          </a:p>
        </p:txBody>
      </p:sp>
      <p:grpSp>
        <p:nvGrpSpPr>
          <p:cNvPr id="15" name="Group 15"/>
          <p:cNvGrpSpPr/>
          <p:nvPr/>
        </p:nvGrpSpPr>
        <p:grpSpPr>
          <a:xfrm>
            <a:off x="3474085" y="3921854"/>
            <a:ext cx="804113" cy="804113"/>
            <a:chOff x="0" y="0"/>
            <a:chExt cx="1608225" cy="16082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08225" cy="1608225"/>
            </a:xfrm>
            <a:custGeom>
              <a:avLst/>
              <a:gdLst/>
              <a:ahLst/>
              <a:cxnLst/>
              <a:rect l="l" t="t" r="r" b="b"/>
              <a:pathLst>
                <a:path w="1608225" h="1608225">
                  <a:moveTo>
                    <a:pt x="0" y="0"/>
                  </a:moveTo>
                  <a:lnTo>
                    <a:pt x="1608225" y="0"/>
                  </a:lnTo>
                  <a:lnTo>
                    <a:pt x="1608225" y="1608225"/>
                  </a:lnTo>
                  <a:lnTo>
                    <a:pt x="0" y="1608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5535911" y="723113"/>
            <a:ext cx="672397" cy="575817"/>
          </a:xfrm>
          <a:custGeom>
            <a:avLst/>
            <a:gdLst/>
            <a:ahLst/>
            <a:cxnLst/>
            <a:rect l="l" t="t" r="r" b="b"/>
            <a:pathLst>
              <a:path w="1008596" h="863725">
                <a:moveTo>
                  <a:pt x="0" y="0"/>
                </a:moveTo>
                <a:lnTo>
                  <a:pt x="1008596" y="0"/>
                </a:lnTo>
                <a:lnTo>
                  <a:pt x="1008596" y="863725"/>
                </a:lnTo>
                <a:lnTo>
                  <a:pt x="0" y="863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8" name="TextBox 18"/>
          <p:cNvSpPr txBox="1"/>
          <p:nvPr/>
        </p:nvSpPr>
        <p:spPr>
          <a:xfrm>
            <a:off x="6320774" y="927993"/>
            <a:ext cx="232409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333" b="1">
                <a:solidFill>
                  <a:srgbClr val="000000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ITCTOSI@ITCTOSI.VA.IT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78782" y="1133309"/>
            <a:ext cx="2561461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333" b="1">
                <a:solidFill>
                  <a:srgbClr val="000000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INCLUSIONE@ITCTOSI.VA.IT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44635" y="1821226"/>
            <a:ext cx="1901889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333" b="1">
                <a:solidFill>
                  <a:srgbClr val="000000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WWW.ETOSI.EDU.IT</a:t>
            </a:r>
          </a:p>
        </p:txBody>
      </p:sp>
      <p:sp>
        <p:nvSpPr>
          <p:cNvPr id="21" name="Freeform 21"/>
          <p:cNvSpPr/>
          <p:nvPr/>
        </p:nvSpPr>
        <p:spPr>
          <a:xfrm>
            <a:off x="5535911" y="1572860"/>
            <a:ext cx="672397" cy="672397"/>
          </a:xfrm>
          <a:custGeom>
            <a:avLst/>
            <a:gdLst/>
            <a:ahLst/>
            <a:cxnLst/>
            <a:rect l="l" t="t" r="r" b="b"/>
            <a:pathLst>
              <a:path w="1008596" h="1008596">
                <a:moveTo>
                  <a:pt x="0" y="0"/>
                </a:moveTo>
                <a:lnTo>
                  <a:pt x="1008596" y="0"/>
                </a:lnTo>
                <a:lnTo>
                  <a:pt x="1008596" y="1008596"/>
                </a:lnTo>
                <a:lnTo>
                  <a:pt x="0" y="10085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2" name="Freeform 22"/>
          <p:cNvSpPr/>
          <p:nvPr/>
        </p:nvSpPr>
        <p:spPr>
          <a:xfrm>
            <a:off x="5535911" y="2518307"/>
            <a:ext cx="672028" cy="672028"/>
          </a:xfrm>
          <a:custGeom>
            <a:avLst/>
            <a:gdLst/>
            <a:ahLst/>
            <a:cxnLst/>
            <a:rect l="l" t="t" r="r" b="b"/>
            <a:pathLst>
              <a:path w="1008042" h="1008042">
                <a:moveTo>
                  <a:pt x="0" y="0"/>
                </a:moveTo>
                <a:lnTo>
                  <a:pt x="1008042" y="0"/>
                </a:lnTo>
                <a:lnTo>
                  <a:pt x="1008042" y="1008042"/>
                </a:lnTo>
                <a:lnTo>
                  <a:pt x="0" y="1008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3" name="Freeform 23"/>
          <p:cNvSpPr/>
          <p:nvPr/>
        </p:nvSpPr>
        <p:spPr>
          <a:xfrm>
            <a:off x="5535911" y="3463386"/>
            <a:ext cx="707301" cy="793605"/>
          </a:xfrm>
          <a:custGeom>
            <a:avLst/>
            <a:gdLst/>
            <a:ahLst/>
            <a:cxnLst/>
            <a:rect l="l" t="t" r="r" b="b"/>
            <a:pathLst>
              <a:path w="1060952" h="1190408">
                <a:moveTo>
                  <a:pt x="0" y="0"/>
                </a:moveTo>
                <a:lnTo>
                  <a:pt x="1060951" y="0"/>
                </a:lnTo>
                <a:lnTo>
                  <a:pt x="1060951" y="1190409"/>
                </a:lnTo>
                <a:lnTo>
                  <a:pt x="0" y="11904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4" name="TextBox 24"/>
          <p:cNvSpPr txBox="1"/>
          <p:nvPr/>
        </p:nvSpPr>
        <p:spPr>
          <a:xfrm>
            <a:off x="6433712" y="3703556"/>
            <a:ext cx="217583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3"/>
              </a:lnSpc>
            </a:pPr>
            <a:r>
              <a:rPr lang="en-US" sz="1333" b="1">
                <a:solidFill>
                  <a:srgbClr val="000000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VIALE STELVIO, 173</a:t>
            </a:r>
          </a:p>
          <a:p>
            <a:pPr>
              <a:lnSpc>
                <a:spcPts val="1333"/>
              </a:lnSpc>
            </a:pPr>
            <a:r>
              <a:rPr lang="en-US" sz="1333" b="1">
                <a:solidFill>
                  <a:srgbClr val="000000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 BUSTO ARSIZIO (VA)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378782" y="2712342"/>
            <a:ext cx="156838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333" b="1">
                <a:solidFill>
                  <a:srgbClr val="000000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+39 0331 372011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919" y="0"/>
            <a:ext cx="12357839" cy="6858000"/>
          </a:xfrm>
          <a:custGeom>
            <a:avLst/>
            <a:gdLst/>
            <a:ahLst/>
            <a:cxnLst/>
            <a:rect l="l" t="t" r="r" b="b"/>
            <a:pathLst>
              <a:path w="18536759" h="10287000">
                <a:moveTo>
                  <a:pt x="0" y="0"/>
                </a:moveTo>
                <a:lnTo>
                  <a:pt x="18536758" y="0"/>
                </a:lnTo>
                <a:lnTo>
                  <a:pt x="18536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" t="-1360" b="-194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339600" y="4905176"/>
            <a:ext cx="10166369" cy="2886445"/>
          </a:xfrm>
          <a:custGeom>
            <a:avLst/>
            <a:gdLst/>
            <a:ahLst/>
            <a:cxnLst/>
            <a:rect l="l" t="t" r="r" b="b"/>
            <a:pathLst>
              <a:path w="15249554" h="4329667">
                <a:moveTo>
                  <a:pt x="0" y="0"/>
                </a:moveTo>
                <a:lnTo>
                  <a:pt x="15249554" y="0"/>
                </a:lnTo>
                <a:lnTo>
                  <a:pt x="15249554" y="4329667"/>
                </a:lnTo>
                <a:lnTo>
                  <a:pt x="0" y="432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401" b="-32730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Freeform 4"/>
          <p:cNvSpPr/>
          <p:nvPr/>
        </p:nvSpPr>
        <p:spPr>
          <a:xfrm>
            <a:off x="0" y="3817622"/>
            <a:ext cx="4233173" cy="3178693"/>
          </a:xfrm>
          <a:custGeom>
            <a:avLst/>
            <a:gdLst/>
            <a:ahLst/>
            <a:cxnLst/>
            <a:rect l="l" t="t" r="r" b="b"/>
            <a:pathLst>
              <a:path w="6349759" h="4768039">
                <a:moveTo>
                  <a:pt x="0" y="0"/>
                </a:moveTo>
                <a:lnTo>
                  <a:pt x="6349759" y="0"/>
                </a:lnTo>
                <a:lnTo>
                  <a:pt x="6349759" y="4768039"/>
                </a:lnTo>
                <a:lnTo>
                  <a:pt x="0" y="4768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8039" b="-19524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Freeform 5"/>
          <p:cNvSpPr/>
          <p:nvPr/>
        </p:nvSpPr>
        <p:spPr>
          <a:xfrm>
            <a:off x="-1207044" y="6078712"/>
            <a:ext cx="10166369" cy="2886445"/>
          </a:xfrm>
          <a:custGeom>
            <a:avLst/>
            <a:gdLst/>
            <a:ahLst/>
            <a:cxnLst/>
            <a:rect l="l" t="t" r="r" b="b"/>
            <a:pathLst>
              <a:path w="15249554" h="4329667">
                <a:moveTo>
                  <a:pt x="0" y="0"/>
                </a:moveTo>
                <a:lnTo>
                  <a:pt x="15249554" y="0"/>
                </a:lnTo>
                <a:lnTo>
                  <a:pt x="15249554" y="4329667"/>
                </a:lnTo>
                <a:lnTo>
                  <a:pt x="0" y="432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401" b="-32730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Freeform 6"/>
          <p:cNvSpPr/>
          <p:nvPr/>
        </p:nvSpPr>
        <p:spPr>
          <a:xfrm>
            <a:off x="7773732" y="5051677"/>
            <a:ext cx="3982193" cy="1944638"/>
          </a:xfrm>
          <a:custGeom>
            <a:avLst/>
            <a:gdLst/>
            <a:ahLst/>
            <a:cxnLst/>
            <a:rect l="l" t="t" r="r" b="b"/>
            <a:pathLst>
              <a:path w="5973290" h="2916957">
                <a:moveTo>
                  <a:pt x="0" y="0"/>
                </a:moveTo>
                <a:lnTo>
                  <a:pt x="5973290" y="0"/>
                </a:lnTo>
                <a:lnTo>
                  <a:pt x="5973290" y="2916956"/>
                </a:lnTo>
                <a:lnTo>
                  <a:pt x="0" y="2916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7" name="TextBox 7"/>
          <p:cNvSpPr txBox="1"/>
          <p:nvPr/>
        </p:nvSpPr>
        <p:spPr>
          <a:xfrm>
            <a:off x="351859" y="677297"/>
            <a:ext cx="4423045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3"/>
              </a:lnSpc>
            </a:pPr>
            <a:r>
              <a:rPr lang="en-US" sz="1533" b="1">
                <a:solidFill>
                  <a:srgbClr val="10309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TURISMO iscrizione dalla prima 32 ore sett.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3539" y="1109944"/>
            <a:ext cx="3148360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6"/>
              </a:lnSpc>
            </a:pPr>
            <a:r>
              <a:rPr lang="en-US" sz="1533">
                <a:solidFill>
                  <a:srgbClr val="2094B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BIENNIO COMUNE 32 ORE SETT.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3540" y="1655198"/>
            <a:ext cx="348260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3"/>
              </a:lnSpc>
            </a:pPr>
            <a:r>
              <a:rPr lang="en-US" sz="1533" b="1">
                <a:solidFill>
                  <a:srgbClr val="10309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AMMINISTRAZIONE </a:t>
            </a:r>
          </a:p>
          <a:p>
            <a:pPr>
              <a:lnSpc>
                <a:spcPts val="1533"/>
              </a:lnSpc>
            </a:pPr>
            <a:r>
              <a:rPr lang="en-US" sz="1533" b="1">
                <a:solidFill>
                  <a:srgbClr val="10309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FINANZA E MARKETING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1859" y="2303761"/>
            <a:ext cx="3190041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1533" b="1">
                <a:solidFill>
                  <a:srgbClr val="10309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RELAZIONI INTERNAZIONALI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1859" y="2813050"/>
            <a:ext cx="352428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533" b="1">
                <a:solidFill>
                  <a:srgbClr val="10309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SISTEMI INFORMATIVI  AZIENDALI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69733" y="138806"/>
            <a:ext cx="3889592" cy="73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209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DIDATTICA DIGITALE E INNOVATIVA e IMMERSIVA</a:t>
            </a:r>
          </a:p>
          <a:p>
            <a:pPr>
              <a:lnSpc>
                <a:spcPts val="280"/>
              </a:lnSpc>
            </a:pPr>
            <a:endParaRPr lang="en-US" sz="1000" b="1">
              <a:solidFill>
                <a:srgbClr val="2094B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Studenti protagonisti con: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Cooperative learning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Metodologia CLIL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Classe rovesciata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69733" y="989714"/>
            <a:ext cx="3017667" cy="78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209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CERTIFICAZIONI INFORMATICHE E LINGUISTICHE</a:t>
            </a:r>
          </a:p>
          <a:p>
            <a:pPr>
              <a:lnSpc>
                <a:spcPts val="280"/>
              </a:lnSpc>
            </a:pPr>
            <a:endParaRPr lang="en-US" sz="1000" b="1">
              <a:solidFill>
                <a:srgbClr val="2094B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Potrai conseguire la Patente europea per il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computer e varie certificazioni linguistiche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riconosciute in tutto il mondo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69734" y="1710835"/>
            <a:ext cx="3184923" cy="84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209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ATTIVITA’ INTERNAZIONALI</a:t>
            </a:r>
          </a:p>
          <a:p>
            <a:pPr>
              <a:lnSpc>
                <a:spcPts val="280"/>
              </a:lnSpc>
            </a:pPr>
            <a:endParaRPr lang="en-US" sz="1000" b="1">
              <a:solidFill>
                <a:srgbClr val="2094B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406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Farai esperienza di altre culture attraverso: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406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Progetti europei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406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Scambi e tirocini all’estero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406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Soggiorni studio in diversi Paesi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406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Learning week e forum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69733" y="2677607"/>
            <a:ext cx="3217664" cy="237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209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DEBATE E PUBLIC SPEAKING E HACKATHON</a:t>
            </a:r>
          </a:p>
          <a:p>
            <a:pPr>
              <a:lnSpc>
                <a:spcPts val="280"/>
              </a:lnSpc>
            </a:pPr>
            <a:endParaRPr lang="en-US" sz="1000" b="1">
              <a:solidFill>
                <a:srgbClr val="2094B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Potrai imparare a parlare in pubblico, ad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argomentare le tue idee e a motivare con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capacita lessicale le tue tesi attraverso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tornei di Debate, e attivazione ai TED-Ed clubed HACKATHON.</a:t>
            </a:r>
          </a:p>
          <a:p>
            <a:pPr>
              <a:lnSpc>
                <a:spcPts val="560"/>
              </a:lnSpc>
            </a:pPr>
            <a:endParaRPr lang="en-US" sz="733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209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MONDO DEL LAVORO-ALTERNANZA</a:t>
            </a:r>
          </a:p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209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IMPRESA FORMATIVA SIMULATA</a:t>
            </a:r>
          </a:p>
          <a:p>
            <a:pPr>
              <a:lnSpc>
                <a:spcPts val="280"/>
              </a:lnSpc>
            </a:pPr>
            <a:endParaRPr lang="en-US" sz="1000" b="1">
              <a:solidFill>
                <a:srgbClr val="2094B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Farai esperienza e conoscerai il mondo del lavoro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grazie alle attività di Alternanza Scuola Lavoro.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Farai tirocini diretti in azienda, negli studi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commerciali, nelle agenzie, nelle banche e in enti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pubblici, in Italia e all'esterno. Potrai applicare le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conoscenze apprese a scuola e scoprirai quanto</a:t>
            </a:r>
          </a:p>
          <a:p>
            <a:pPr>
              <a:lnSpc>
                <a:spcPts val="1027"/>
              </a:lnSpc>
            </a:pPr>
            <a:r>
              <a:rPr lang="en-US" sz="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siano importanti le soft skills.</a:t>
            </a:r>
          </a:p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209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SUPPORTO PSICOPEDAGOGICO e ORIENTAMENTO</a:t>
            </a:r>
          </a:p>
          <a:p>
            <a:pPr algn="ctr">
              <a:lnSpc>
                <a:spcPts val="747"/>
              </a:lnSpc>
            </a:pPr>
            <a:endParaRPr lang="en-US" sz="1000" b="1">
              <a:solidFill>
                <a:srgbClr val="2094B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39600" y="3289300"/>
            <a:ext cx="4637741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en-US" sz="1533" b="1">
                <a:solidFill>
                  <a:srgbClr val="2094B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QUADRIENNALE tutti gli indirizzi 34 ore sett.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D4F95E-94AF-1354-7C76-B28A68137052}"/>
              </a:ext>
            </a:extLst>
          </p:cNvPr>
          <p:cNvSpPr txBox="1"/>
          <p:nvPr/>
        </p:nvSpPr>
        <p:spPr>
          <a:xfrm>
            <a:off x="3048000" y="3791462"/>
            <a:ext cx="6096000" cy="38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FFB529-E212-35C8-0CBD-BC1D8208A090}"/>
              </a:ext>
            </a:extLst>
          </p:cNvPr>
          <p:cNvSpPr txBox="1"/>
          <p:nvPr/>
        </p:nvSpPr>
        <p:spPr>
          <a:xfrm>
            <a:off x="494522" y="488598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LICEO ARTISTICO MUSICALE COREUTICO CANDIANI BAUSCH BUSTO ARSIZIO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71DAFE-0287-5AE1-0F6D-D3F0928CB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89" y="221602"/>
            <a:ext cx="2857500" cy="1600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082CDD-6CE7-EF20-BE06-55AA60002C4B}"/>
              </a:ext>
            </a:extLst>
          </p:cNvPr>
          <p:cNvSpPr txBox="1"/>
          <p:nvPr/>
        </p:nvSpPr>
        <p:spPr>
          <a:xfrm>
            <a:off x="615820" y="1987420"/>
            <a:ext cx="85281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Liceo Artistico: durata 5 anni, p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 un totale di 34 ore settimanali.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it-IT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Dalla terza gli studenti possono scegliere tra sette indirizzi: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3"/>
              </a:rPr>
              <a:t>Arti Figurative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4"/>
              </a:rPr>
              <a:t>Grafica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5"/>
              </a:rPr>
              <a:t>Design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6"/>
              </a:rPr>
              <a:t>Architettura e Ambiente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7"/>
              </a:rPr>
              <a:t>Audiovisivo e Multimediale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8"/>
              </a:rPr>
              <a:t>Scenografia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9"/>
              </a:rPr>
              <a:t>Teatro</a:t>
            </a:r>
            <a:r>
              <a:rPr lang="it-IT" sz="1800" b="0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 (sperimentale dal 2020/2021)</a:t>
            </a:r>
          </a:p>
          <a:p>
            <a:pPr algn="l"/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Liceo Coreutico – Musicale : durata 5 anni, p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 un totale di 34 ore settimanali.</a:t>
            </a: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it-IT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algn="l"/>
            <a:r>
              <a:rPr lang="it-IT" sz="1600" dirty="0">
                <a:solidFill>
                  <a:srgbClr val="0000FF"/>
                </a:solidFill>
                <a:latin typeface="verdana" panose="020B0604030504040204" pitchFamily="34" charset="0"/>
              </a:rPr>
              <a:t>Indirizzo</a:t>
            </a:r>
          </a:p>
          <a:p>
            <a:pPr algn="l"/>
            <a:r>
              <a:rPr lang="it-IT" sz="1600" dirty="0">
                <a:solidFill>
                  <a:srgbClr val="0000FF"/>
                </a:solidFill>
                <a:latin typeface="verdana" panose="020B0604030504040204" pitchFamily="34" charset="0"/>
              </a:rPr>
              <a:t>Via Luciano Manara, 10 | 21052 Busto Arsizio (VA), </a:t>
            </a:r>
            <a:r>
              <a:rPr lang="it-IT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tel</a:t>
            </a:r>
            <a:r>
              <a:rPr lang="it-IT" sz="1600" dirty="0">
                <a:solidFill>
                  <a:srgbClr val="0000FF"/>
                </a:solidFill>
                <a:latin typeface="verdana" panose="020B0604030504040204" pitchFamily="34" charset="0"/>
              </a:rPr>
              <a:t>: 0331 633154</a:t>
            </a:r>
          </a:p>
          <a:p>
            <a:r>
              <a:rPr lang="it-IT" sz="1600" dirty="0"/>
              <a:t>Referente per l’inclusione: Prof.</a:t>
            </a:r>
            <a:r>
              <a:rPr lang="it-IT" sz="1600" baseline="30000" dirty="0"/>
              <a:t>ssa</a:t>
            </a:r>
            <a:r>
              <a:rPr lang="it-IT" sz="1600" dirty="0"/>
              <a:t> Giuliana Di Sarli -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0"/>
              </a:rPr>
              <a:t>disarli.giuliana@artisticobusto.edu.it</a:t>
            </a:r>
            <a:endParaRPr lang="it-IT" sz="16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algn="l"/>
            <a:r>
              <a:rPr lang="it-IT" sz="1600" dirty="0">
                <a:solidFill>
                  <a:srgbClr val="0000FF"/>
                </a:solidFill>
                <a:latin typeface="verdana" panose="020B0604030504040204" pitchFamily="34" charset="0"/>
              </a:rPr>
              <a:t>https://www.artisticobusto.edu.it/orientamento-2024_25/</a:t>
            </a:r>
          </a:p>
        </p:txBody>
      </p:sp>
    </p:spTree>
    <p:extLst>
      <p:ext uri="{BB962C8B-B14F-4D97-AF65-F5344CB8AC3E}">
        <p14:creationId xmlns:p14="http://schemas.microsoft.com/office/powerpoint/2010/main" val="315948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/>
          <p:nvPr/>
        </p:nvSpPr>
        <p:spPr>
          <a:xfrm>
            <a:off x="3048120" y="3791520"/>
            <a:ext cx="6095520" cy="38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235800"/>
            <a:ext cx="9000000" cy="17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/>
          <p:nvPr/>
        </p:nvSpPr>
        <p:spPr>
          <a:xfrm>
            <a:off x="6660000" y="2520000"/>
            <a:ext cx="3060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u="none" strike="noStrike" cap="none">
                <a:latin typeface="Calibri"/>
                <a:ea typeface="Calibri"/>
                <a:cs typeface="Calibri"/>
                <a:sym typeface="Calibri"/>
              </a:rPr>
              <a:t>Via Azimonti, 5 – 21053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u="none" strike="noStrike" cap="none">
                <a:latin typeface="Calibri"/>
                <a:ea typeface="Calibri"/>
                <a:cs typeface="Calibri"/>
                <a:sym typeface="Calibri"/>
              </a:rPr>
              <a:t> Castellanza (VA)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1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1" i="1" u="none" strike="noStrike" cap="none">
                <a:latin typeface="Calibri"/>
                <a:ea typeface="Calibri"/>
                <a:cs typeface="Calibri"/>
                <a:sym typeface="Calibri"/>
              </a:rPr>
              <a:t>Tel. 0331 635718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u="none" strike="noStrike" cap="none"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it-IT" sz="1400" b="1" i="1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info@isisfacchinetti.edu.it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6777360" y="5184360"/>
            <a:ext cx="3482640" cy="14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u="none" strike="noStrike" cap="none">
                <a:latin typeface="Calibri"/>
                <a:ea typeface="Calibri"/>
                <a:cs typeface="Calibri"/>
                <a:sym typeface="Calibri"/>
              </a:rPr>
              <a:t>Referente alunni con BES/Inclusione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1" u="none" strike="noStrike" cap="none">
                <a:latin typeface="Calibri"/>
                <a:ea typeface="Calibri"/>
                <a:cs typeface="Calibri"/>
                <a:sym typeface="Calibri"/>
              </a:rPr>
              <a:t>Prof.ssa Filomena Martori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1" u="sng" strike="noStrike" cap="none">
                <a:latin typeface="Calibri"/>
                <a:ea typeface="Calibri"/>
                <a:cs typeface="Calibri"/>
                <a:sym typeface="Calibri"/>
              </a:rPr>
              <a:t>fs.inclusione@isisfacchinetti.edu.it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17000">
            <a:off x="8163360" y="3776040"/>
            <a:ext cx="2032920" cy="11721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1066800" y="2466525"/>
            <a:ext cx="5153400" cy="3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75" y="2106975"/>
            <a:ext cx="5994349" cy="46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D4F95E-94AF-1354-7C76-B28A68137052}"/>
              </a:ext>
            </a:extLst>
          </p:cNvPr>
          <p:cNvSpPr txBox="1"/>
          <p:nvPr/>
        </p:nvSpPr>
        <p:spPr>
          <a:xfrm>
            <a:off x="3048000" y="3791462"/>
            <a:ext cx="6096000" cy="38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40770" y="3206608"/>
            <a:ext cx="7381103" cy="31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marR="440690" algn="ctr">
              <a:spcBef>
                <a:spcPts val="55"/>
              </a:spcBef>
              <a:spcAft>
                <a:spcPts val="0"/>
              </a:spcAft>
            </a:pPr>
            <a:r>
              <a:rPr lang="it-IT" sz="3600" dirty="0">
                <a:latin typeface="Arial" panose="020B0604020202020204" pitchFamily="34" charset="0"/>
                <a:ea typeface="Arial" panose="020B0604020202020204" pitchFamily="34" charset="0"/>
              </a:rPr>
              <a:t>Istituto Professionale di Stato</a:t>
            </a:r>
            <a:endParaRPr lang="it-IT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42595" marR="440690" algn="ctr">
              <a:spcBef>
                <a:spcPts val="10"/>
              </a:spcBef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PER I SERVIZI </a:t>
            </a:r>
            <a:r>
              <a:rPr lang="it-IT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COMMERCIALI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it-IT" dirty="0">
                <a:solidFill>
                  <a:srgbClr val="2A52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SOCIO-SANITARI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ENOGASTRONOMICI E OSPITALITA’ ALBERGHIERA </a:t>
            </a:r>
            <a:r>
              <a:rPr lang="it-IT" dirty="0">
                <a:solidFill>
                  <a:srgbClr val="00AF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FORMAZIONE PROFESSIONALE</a:t>
            </a:r>
            <a:endParaRPr lang="it-IT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42595" marR="440690" algn="ctr">
              <a:spcBef>
                <a:spcPts val="5"/>
              </a:spcBef>
              <a:spcAft>
                <a:spcPts val="0"/>
              </a:spcAft>
            </a:pPr>
            <a:r>
              <a:rPr lang="it-IT" sz="2800" i="1" dirty="0">
                <a:latin typeface="Arial" panose="020B0604020202020204" pitchFamily="34" charset="0"/>
                <a:ea typeface="Arial" panose="020B0604020202020204" pitchFamily="34" charset="0"/>
              </a:rPr>
              <a:t>“Pietro Verri”</a:t>
            </a:r>
          </a:p>
          <a:p>
            <a:pPr marL="442595" marR="440690" algn="ctr">
              <a:spcBef>
                <a:spcPts val="5"/>
              </a:spcBef>
              <a:spcAft>
                <a:spcPts val="0"/>
              </a:spcAft>
            </a:pPr>
            <a:endParaRPr lang="it-IT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42595" marR="440055" algn="ctr">
              <a:lnSpc>
                <a:spcPts val="1025"/>
              </a:lnSpc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Via Torino - Busto Arsizio (Varese)</a:t>
            </a:r>
          </a:p>
          <a:p>
            <a:pPr marL="442595" marR="440055" algn="ctr">
              <a:lnSpc>
                <a:spcPts val="1025"/>
              </a:lnSpc>
              <a:spcAft>
                <a:spcPts val="0"/>
              </a:spcAft>
            </a:pPr>
            <a:endParaRPr lang="it-IT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305" marR="27305" algn="ctr">
              <a:lnSpc>
                <a:spcPts val="910"/>
              </a:lnSpc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Arial" panose="020B0604020202020204" pitchFamily="34" charset="0"/>
              </a:rPr>
              <a:t>tel. 0331 302571/2 fax 0331 302555 C.F. 90003140127 • </a:t>
            </a:r>
          </a:p>
          <a:p>
            <a:pPr marL="27305" marR="27305" algn="ctr">
              <a:lnSpc>
                <a:spcPts val="910"/>
              </a:lnSpc>
              <a:spcAft>
                <a:spcPts val="0"/>
              </a:spcAft>
            </a:pPr>
            <a:endParaRPr lang="it-IT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305" marR="27305" algn="ctr">
              <a:lnSpc>
                <a:spcPts val="910"/>
              </a:lnSpc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Arial" panose="020B0604020202020204" pitchFamily="34" charset="0"/>
              </a:rPr>
              <a:t>Cod.Min.VARC030007</a:t>
            </a:r>
            <a:endParaRPr lang="it-IT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42595" marR="440055" algn="ctr">
              <a:spcBef>
                <a:spcPts val="5"/>
              </a:spcBef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Arial" panose="020B0604020202020204" pitchFamily="34" charset="0"/>
              </a:rPr>
              <a:t>sito internet </a:t>
            </a:r>
            <a:r>
              <a:rPr lang="it-IT" sz="16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www.ipcverri.edu.it</a:t>
            </a:r>
            <a:endParaRPr lang="it-IT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833" y="537459"/>
            <a:ext cx="1446978" cy="21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4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384" y="371938"/>
            <a:ext cx="8596668" cy="1320800"/>
          </a:xfrm>
        </p:spPr>
        <p:txBody>
          <a:bodyPr/>
          <a:lstStyle/>
          <a:p>
            <a:r>
              <a:rPr lang="it-IT" dirty="0"/>
              <a:t>Indirizzi di studio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6300" y="987295"/>
            <a:ext cx="8596668" cy="3880773"/>
          </a:xfrm>
        </p:spPr>
        <p:txBody>
          <a:bodyPr/>
          <a:lstStyle/>
          <a:p>
            <a:r>
              <a:rPr lang="it-IT" dirty="0"/>
              <a:t>SERVIZI PER L’ENOGASTRONOMIA E L’OSPITALITA’ ALBERGHIERA (anni: 5)</a:t>
            </a:r>
          </a:p>
          <a:p>
            <a:r>
              <a:rPr lang="it-IT" dirty="0"/>
              <a:t>SERVIZI COMMERCIALI (anni: 5)</a:t>
            </a:r>
          </a:p>
          <a:p>
            <a:r>
              <a:rPr lang="it-IT" dirty="0"/>
              <a:t>SERVIZI PER LA SANITA’ E L’ASSISTENZA SOCIALE (anni: 5)</a:t>
            </a:r>
          </a:p>
          <a:p>
            <a:r>
              <a:rPr lang="it-IT" dirty="0"/>
              <a:t>OPERATORE AI SERVZI DI PROMOZIONE E ACCOGLIENZA – </a:t>
            </a:r>
            <a:r>
              <a:rPr lang="it-IT" dirty="0" err="1"/>
              <a:t>IeFP</a:t>
            </a:r>
            <a:r>
              <a:rPr lang="it-IT" dirty="0"/>
              <a:t> (anni: 3) TECNICO DEI SERVIZI DI PROMOZIONE E ACCOGLIENZA – </a:t>
            </a:r>
            <a:r>
              <a:rPr lang="it-IT" dirty="0" err="1"/>
              <a:t>IeFP</a:t>
            </a:r>
            <a:r>
              <a:rPr lang="it-IT" dirty="0"/>
              <a:t> (anni: 3+1) 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C3F45B8-090F-A944-A874-A3E2C94D77CE}"/>
              </a:ext>
            </a:extLst>
          </p:cNvPr>
          <p:cNvSpPr txBox="1">
            <a:spLocks/>
          </p:cNvSpPr>
          <p:nvPr/>
        </p:nvSpPr>
        <p:spPr>
          <a:xfrm>
            <a:off x="894206" y="333571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SEDE CENTRALE: Via Torino, ingresso Via Redipuglia, 15 – Busto Arsizio (VA)</a:t>
            </a:r>
          </a:p>
          <a:p>
            <a:pPr marL="0" indent="0">
              <a:buFont typeface="Wingdings 3" charset="2"/>
              <a:buNone/>
            </a:pPr>
            <a:r>
              <a:rPr lang="it-IT" dirty="0"/>
              <a:t>	Tel: 0331-302571/2</a:t>
            </a:r>
          </a:p>
          <a:p>
            <a:r>
              <a:rPr lang="it-IT" dirty="0"/>
              <a:t>SEDE SUCCURSALE 1: Via Toce, Busto Arsizio (VA)</a:t>
            </a:r>
          </a:p>
          <a:p>
            <a:r>
              <a:rPr lang="it-IT" dirty="0"/>
              <a:t>SEDE SUCCURSALE 2: Via </a:t>
            </a:r>
            <a:r>
              <a:rPr lang="it-IT" dirty="0" err="1"/>
              <a:t>Azimonti</a:t>
            </a:r>
            <a:r>
              <a:rPr lang="it-IT" dirty="0"/>
              <a:t>, Castellanza (VA)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CD196C6-E36F-29B8-EE84-5B1FDEFE4C01}"/>
              </a:ext>
            </a:extLst>
          </p:cNvPr>
          <p:cNvSpPr txBox="1">
            <a:spLocks/>
          </p:cNvSpPr>
          <p:nvPr/>
        </p:nvSpPr>
        <p:spPr>
          <a:xfrm>
            <a:off x="409575" y="27311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Sedi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40D839B-C43D-734A-BD7B-47064FCD18A6}"/>
              </a:ext>
            </a:extLst>
          </p:cNvPr>
          <p:cNvSpPr txBox="1">
            <a:spLocks/>
          </p:cNvSpPr>
          <p:nvPr/>
        </p:nvSpPr>
        <p:spPr>
          <a:xfrm>
            <a:off x="820209" y="560863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RESPONSABILE COORDINAMENTO AREA INCLUSIONE BES:</a:t>
            </a:r>
          </a:p>
          <a:p>
            <a:pPr marL="0" indent="0">
              <a:buFont typeface="Wingdings 3" charset="2"/>
              <a:buNone/>
            </a:pPr>
            <a:r>
              <a:rPr lang="it-IT" dirty="0"/>
              <a:t>	Prof.ssa Annamaria De Leo  mail: </a:t>
            </a:r>
            <a:r>
              <a:rPr lang="it-IT" dirty="0">
                <a:hlinkClick r:id="rId2"/>
              </a:rPr>
              <a:t>referente.bes@ipcverri.edu.it</a:t>
            </a:r>
            <a:endParaRPr lang="it-IT" dirty="0"/>
          </a:p>
          <a:p>
            <a:pPr marL="0" indent="0">
              <a:buFont typeface="Wingdings 3" charset="2"/>
              <a:buNone/>
            </a:pPr>
            <a:r>
              <a:rPr lang="it-IT" dirty="0"/>
              <a:t>	Tel: 0331-302571/2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36070BE-1B6D-2617-A452-258B57EF1E08}"/>
              </a:ext>
            </a:extLst>
          </p:cNvPr>
          <p:cNvSpPr txBox="1">
            <a:spLocks/>
          </p:cNvSpPr>
          <p:nvPr/>
        </p:nvSpPr>
        <p:spPr>
          <a:xfrm>
            <a:off x="201084" y="511492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dirty="0"/>
              <a:t>   Contatto Referente Inclusione</a:t>
            </a:r>
          </a:p>
        </p:txBody>
      </p:sp>
    </p:spTree>
    <p:extLst>
      <p:ext uri="{BB962C8B-B14F-4D97-AF65-F5344CB8AC3E}">
        <p14:creationId xmlns:p14="http://schemas.microsoft.com/office/powerpoint/2010/main" val="59794346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1378</Words>
  <Application>Microsoft Office PowerPoint</Application>
  <PresentationFormat>Widescreen</PresentationFormat>
  <Paragraphs>224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31" baseType="lpstr">
      <vt:lpstr>Aptos</vt:lpstr>
      <vt:lpstr>Arial</vt:lpstr>
      <vt:lpstr>Calibri</vt:lpstr>
      <vt:lpstr>Century Schoolbook</vt:lpstr>
      <vt:lpstr>Hussar Ekologiczy</vt:lpstr>
      <vt:lpstr>Libre Franklin Heavy</vt:lpstr>
      <vt:lpstr>Open Sans Bold</vt:lpstr>
      <vt:lpstr>Open Sans Extra Bold</vt:lpstr>
      <vt:lpstr>Playlist Script</vt:lpstr>
      <vt:lpstr>Times New Roman</vt:lpstr>
      <vt:lpstr>Trebuchet MS</vt:lpstr>
      <vt:lpstr>verdana</vt:lpstr>
      <vt:lpstr>verdana</vt:lpstr>
      <vt:lpstr>Wingdings 3</vt:lpstr>
      <vt:lpstr>Sfaccettatura</vt:lpstr>
      <vt:lpstr>ISTITUTO COMPRENSIVO N.TOMMASEO BUSTO ARSIZIO CTI (Centro Territoriale Inclusione) PROVINCIALE VARESE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Indirizzi di studio</vt:lpstr>
      <vt:lpstr>Presentazione standard di PowerPoint</vt:lpstr>
      <vt:lpstr>Presentazione standard di PowerPoint</vt:lpstr>
      <vt:lpstr>Istituti scolastici superiori paritari  OLGA FIORINI</vt:lpstr>
      <vt:lpstr>Sedi dei corsi  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N.TOMMASEO BUSTO ARSIZIO CTI (Centro Territoriale Inclusione) PROVINCIALE VARESE</dc:title>
  <dc:creator>Giuditta Metta</dc:creator>
  <cp:lastModifiedBy>Giuditta Metta</cp:lastModifiedBy>
  <cp:revision>7</cp:revision>
  <dcterms:created xsi:type="dcterms:W3CDTF">2023-11-17T20:12:52Z</dcterms:created>
  <dcterms:modified xsi:type="dcterms:W3CDTF">2024-11-14T18:43:59Z</dcterms:modified>
</cp:coreProperties>
</file>